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403" r:id="rId2"/>
    <p:sldId id="407" r:id="rId3"/>
    <p:sldId id="397" r:id="rId4"/>
    <p:sldId id="404" r:id="rId5"/>
    <p:sldId id="409" r:id="rId6"/>
    <p:sldId id="411" r:id="rId7"/>
    <p:sldId id="412" r:id="rId8"/>
    <p:sldId id="418" r:id="rId9"/>
    <p:sldId id="256" r:id="rId10"/>
    <p:sldId id="257" r:id="rId11"/>
    <p:sldId id="413" r:id="rId12"/>
    <p:sldId id="259" r:id="rId13"/>
    <p:sldId id="419" r:id="rId14"/>
    <p:sldId id="415" r:id="rId15"/>
    <p:sldId id="414" r:id="rId16"/>
    <p:sldId id="431" r:id="rId17"/>
    <p:sldId id="417" r:id="rId18"/>
    <p:sldId id="416" r:id="rId19"/>
    <p:sldId id="420" r:id="rId20"/>
    <p:sldId id="260" r:id="rId21"/>
    <p:sldId id="429" r:id="rId22"/>
    <p:sldId id="430" r:id="rId23"/>
    <p:sldId id="432" r:id="rId24"/>
    <p:sldId id="261" r:id="rId25"/>
    <p:sldId id="262" r:id="rId26"/>
    <p:sldId id="424" r:id="rId27"/>
    <p:sldId id="426" r:id="rId28"/>
    <p:sldId id="427" r:id="rId29"/>
    <p:sldId id="428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126"/>
    <a:srgbClr val="F3C6B3"/>
    <a:srgbClr val="767171"/>
    <a:srgbClr val="3B3838"/>
    <a:srgbClr val="46B9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580660-F1F8-4688-A2B8-18D31A07374C}" v="435" dt="2021-06-20T10:40:56.491"/>
    <p1510:client id="{CC33C6C4-25F5-BF4F-8811-F8F8D27034DB}" v="6044" dt="2021-06-20T10:52:02.758"/>
    <p1510:client id="{FE650550-36E1-404D-952D-BF213E728EAB}" v="1008" dt="2021-06-20T10:46:29.7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53" autoAdjust="0"/>
    <p:restoredTop sz="75523" autoAdjust="0"/>
  </p:normalViewPr>
  <p:slideViewPr>
    <p:cSldViewPr snapToGrid="0">
      <p:cViewPr>
        <p:scale>
          <a:sx n="119" d="100"/>
          <a:sy n="119" d="100"/>
        </p:scale>
        <p:origin x="64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tiff>
</file>

<file path=ppt/media/image36.pn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sv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svg>
</file>

<file path=ppt/media/image70.png>
</file>

<file path=ppt/media/image71.png>
</file>

<file path=ppt/media/image72.png>
</file>

<file path=ppt/media/image73.svg>
</file>

<file path=ppt/media/image74.png>
</file>

<file path=ppt/media/image75.svg>
</file>

<file path=ppt/media/image76.png>
</file>

<file path=ppt/media/image77.png>
</file>

<file path=ppt/media/image78.svg>
</file>

<file path=ppt/media/image79.png>
</file>

<file path=ppt/media/image8.png>
</file>

<file path=ppt/media/image80.svg>
</file>

<file path=ppt/media/image81.png>
</file>

<file path=ppt/media/image82.svg>
</file>

<file path=ppt/media/image83.pn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png>
</file>

<file path=ppt/media/image90.svg>
</file>

<file path=ppt/media/image91.png>
</file>

<file path=ppt/media/image9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1C397A-5B92-42D0-837F-8036746A3930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382C4-86AB-438F-A423-6AB738903C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88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4372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0ca9c2eba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ge0ca9c2eba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dirty="0"/>
              <a:t>크롤링 서버는 Java로 구성되어있으며 다음과 같이 여러 웹 커뮤니티에서 리뷰를 가져와 데이터 베이스에 하루마다 주기적으로 저장하는 기능을 수행 하는 구조를 가졌습니다. </a:t>
            </a:r>
            <a:endParaRPr lang="en-US" altLang="ko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dirty="0"/>
              <a:t>또한 Spring 프레임워크를 통해 리뷰 데이터를 제공해주는 API 서버를 추가적으로 구성하여</a:t>
            </a:r>
            <a:endParaRPr lang="en-US" altLang="ko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dirty="0"/>
              <a:t> NLP 서버와 web front 에게 학습 데이터 API와 분석 API를 제공할 수 있는 구조를 만들었습니다.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e0ca9c2dba_2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5" name="Google Shape;295;ge0ca9c2dba_2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크롤링 서버가 리뷰 데이터를 확보하기 위해 저희는 여러 성형 전문 커뮤니티를 조사했고 최대한 많은 커뮤니티에서 데이터를 가져올 예정입니다</a:t>
            </a:r>
            <a:endParaRPr lang="en-US" altLang="ko"/>
          </a:p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. 현재는 프로토타입 형태로 ‘성예사'라는 커뮤니티를 지정해 리뷰 데이터를 크롤링해오고 있습니다.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42108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0ca9c2eb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e0ca9c2eba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dirty="0"/>
              <a:t>결론적으로 현재까지는 총 </a:t>
            </a:r>
            <a:r>
              <a:rPr lang="ko-KR" altLang="en-US"/>
              <a:t>십이만이천개</a:t>
            </a:r>
            <a:r>
              <a:rPr lang="ko"/>
              <a:t>의</a:t>
            </a:r>
            <a:r>
              <a:rPr lang="ko" dirty="0"/>
              <a:t> 리뷰 데이터를 수집하였고 수집한 리뷰와 별점을 라벨링하여 NLP 학습까지 마친 상태입니다. 앞으로 8만 페이지의 추가 데이터를 크롤링할 예정이며 여러 커뮤니티를 추가하여 주기적으로 더 많은 데이터를 수집할 수 있도록 구현할 예정입니다.</a:t>
            </a:r>
            <a:endParaRPr lang="en-US" altLang="ko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번째로는 </a:t>
            </a:r>
            <a:r>
              <a:rPr lang="en-US" altLang="ko-KR" dirty="0" err="1"/>
              <a:t>nlp</a:t>
            </a:r>
            <a:r>
              <a:rPr lang="ko-KR" altLang="en-US" dirty="0"/>
              <a:t> 학습 및 분류 단계에 대한 설명입니다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9686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마케팅 요소 별 분류 및 해석의 자동화를 위해서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크롤링한 데이터를 바탕으로 </a:t>
            </a:r>
            <a:r>
              <a:rPr lang="en-US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NLP(Natural Language Processing) </a:t>
            </a:r>
            <a:r>
              <a:rPr lang="ko-KR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과정을 수행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때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NLP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과정을 수행하기 위해 데이터의 전처리 과정을 거칩니다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크롤링한 데이터를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형식으로 저장한 후 리뷰데이터를 품사 단위로 토큰화 하여 빈도 수에 따른 인덱싱을 매기고 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정보를 바탕으로 학습과 감성사전 제작을 진행하였습니다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후에 빈도 수 만으로는 모델의 정확도의 문제가 생겨 </a:t>
            </a:r>
            <a:r>
              <a:rPr lang="ko" altLang="ko-KR" dirty="0"/>
              <a:t>TF-IDF 알고리즘</a:t>
            </a:r>
            <a:r>
              <a:rPr lang="ko-KR" altLang="en-US" dirty="0"/>
              <a:t>을 사용해 정확도를 높이는 방법을 추가적으로 진행하였습니다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부분은 이후 진행 사항에서 더욱 자세히 알려드리겠습니다</a:t>
            </a:r>
            <a:r>
              <a:rPr lang="en-US" altLang="ko-KR" dirty="0"/>
              <a:t>.</a:t>
            </a:r>
            <a:endParaRPr lang="en-US" altLang="ko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2596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0ca9c2eb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e0ca9c2eba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dirty="0"/>
              <a:t>저희가 </a:t>
            </a:r>
            <a:r>
              <a:rPr lang="en-US" altLang="ko-KR" dirty="0"/>
              <a:t>NLP </a:t>
            </a:r>
            <a:r>
              <a:rPr lang="ko-KR" altLang="en-US" dirty="0"/>
              <a:t>학습을 위해 제작하려는 두가지 중</a:t>
            </a:r>
            <a:endParaRPr lang="en-US" altLang="ko-KR" dirty="0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dirty="0"/>
              <a:t>첫번째인 </a:t>
            </a:r>
            <a:r>
              <a:rPr lang="ko-KR" altLang="en-US" dirty="0" err="1"/>
              <a:t>긍</a:t>
            </a:r>
            <a:r>
              <a:rPr lang="en-US" altLang="ko-KR" dirty="0"/>
              <a:t>,</a:t>
            </a:r>
            <a:r>
              <a:rPr lang="ko-KR" altLang="en-US" dirty="0"/>
              <a:t> 부정 학습 모델을 만들기 위해선</a:t>
            </a:r>
            <a:endParaRPr lang="en-US" altLang="ko-KR" dirty="0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dirty="0"/>
              <a:t>TensorFlow</a:t>
            </a:r>
            <a:r>
              <a:rPr lang="ko-KR" altLang="en-US" dirty="0"/>
              <a:t>의 </a:t>
            </a:r>
            <a:r>
              <a:rPr lang="en-US" altLang="ko-KR" dirty="0"/>
              <a:t>Keras</a:t>
            </a:r>
            <a:r>
              <a:rPr lang="ko-KR" altLang="en-US" dirty="0"/>
              <a:t>를 이용하여 </a:t>
            </a:r>
            <a:r>
              <a:rPr lang="en-US" altLang="ko-KR" dirty="0"/>
              <a:t>Binary Classification</a:t>
            </a:r>
            <a:r>
              <a:rPr lang="ko-KR" altLang="en-US" dirty="0"/>
              <a:t>에 해당하는 신경망을 구축하였습니다</a:t>
            </a:r>
            <a:r>
              <a:rPr lang="en-US" altLang="ko-KR" dirty="0"/>
              <a:t>.</a:t>
            </a: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98562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0ca9c2eb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e0ca9c2eba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lang="ko-KR" altLang="en-US" dirty="0"/>
              <a:t>크롤링한 데이터를  </a:t>
            </a: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7700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0ca9c2eb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e0ca9c2eba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527440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0ca9c2eb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e0ca9c2eba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07667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분석 및 결과는 </a:t>
            </a:r>
            <a:r>
              <a:rPr lang="en-US" altLang="ko-KR" dirty="0"/>
              <a:t>2</a:t>
            </a:r>
            <a:r>
              <a:rPr lang="ko-KR" altLang="en-US" dirty="0"/>
              <a:t>학기 진행계획에 포함되어 있으므로</a:t>
            </a:r>
            <a:r>
              <a:rPr lang="en-US" altLang="ko-KR" dirty="0"/>
              <a:t> </a:t>
            </a:r>
            <a:r>
              <a:rPr lang="ko-KR" altLang="en-US" dirty="0"/>
              <a:t>뒤에 나올 슬라이드에서 말씀드리겠습니다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854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8316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e0ca9c2eba_2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e0ca9c2eba_2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e0ca9c2eba_2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e0ca9c2eba_2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82974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e0ca9c2eba_2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e0ca9c2eba_2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69619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e0ca9c2eba_2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ge0ca9c2eba_2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68388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0ca9c2eba_2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ge0ca9c2eba_2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dirty="0"/>
              <a:t>기존 키워드 자동 추출 알고리즘은 단순히 키워드가 일정 빈도 수 이상으로 나올 경우 새로운 토큰으로 인식하고 추출했지만 이럴 경우 문서 내 의미없는 토큰들이 계속 추출되는 경우가 발생했습니다. 따라서 이를 보완한 방법을 조사하고 그 중 TF-IDF 알고리즘을 선택하여 적용 중에 있습니다. TF-IDF 알고리즘이란 단순히 빈도수만 측정하는 것이 아니라 여러 문서 집합 내에서 한 단어가 얼마나 나오는 지 빈도 수를 측정한 것으로 TF 값과 IDF값을 곱한 알고리즘입니다.</a:t>
            </a: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0ca9c2eba_2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ge0ca9c2eba_2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키워드 분류는 리뷰가 어떠한 마케팅 요소에 포함되는 지 알기위한 중간 단계입니다. 즉, 리뷰는 키워드가 가장 많이 속한 마케팅 요소로 분류됩니다. 그 과정을 위한 중간단계가 바로 키워드 분류 자동화 단계입니다. 키워드 분류를 통해 옆 그림과 같이 감성어 사전이 제작됩니다. 우선 팀내 voting 방식으로 감성어 사전을 제작했고 새로 추출된 키워드들은 해당 리뷰가 분류된 소분류로 들어가게됩니다. 이 분류 자동화 알고리즘이 조금 빈약하다고 느껴 여러 분류에 관한 논문을 읽고 있으며 현재 계속해서 조사중입니다.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  <a:p>
            <a:r>
              <a:rPr lang="ko-KR" altLang="en-US"/>
              <a:t>추후 </a:t>
            </a:r>
            <a:r>
              <a:rPr lang="en-US" altLang="ko-KR"/>
              <a:t>2</a:t>
            </a:r>
            <a:r>
              <a:rPr lang="ko-KR" altLang="en-US"/>
              <a:t>학기 진행 계획으론 저희는 크롤링한 데이터를 </a:t>
            </a:r>
            <a:r>
              <a:rPr lang="en-US" altLang="ko-KR"/>
              <a:t>NLP </a:t>
            </a:r>
            <a:r>
              <a:rPr lang="ko-KR" altLang="en-US"/>
              <a:t>처리하여 나온 결과를 바탕으로 마케팅 전략을 도출하는 도구를 제작할 예정입니다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그리고 이러한 도구를 바탕으로 나온 정보를 사용자가 알아보기 쉽도록 웹 어플리케이션을 통해 시각화 단계를 진행할 예정입니다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65585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저희</a:t>
            </a:r>
            <a:r>
              <a:rPr lang="en-US" altLang="ko-KR"/>
              <a:t> </a:t>
            </a:r>
            <a:r>
              <a:rPr lang="ko-KR" altLang="en-US"/>
              <a:t>프로젝트의 최종적 결과물 형태는 </a:t>
            </a:r>
            <a:r>
              <a:rPr lang="ko-KR" altLang="en-US" b="0" i="0">
                <a:solidFill>
                  <a:srgbClr val="212529"/>
                </a:solidFill>
                <a:effectLst/>
                <a:latin typeface="-apple-system"/>
              </a:rPr>
              <a:t>오피니언 마이닝</a:t>
            </a:r>
            <a:r>
              <a:rPr lang="en-US" altLang="ko-KR" b="0" i="0">
                <a:solidFill>
                  <a:srgbClr val="212529"/>
                </a:solidFill>
                <a:effectLst/>
                <a:latin typeface="-apple-system"/>
              </a:rPr>
              <a:t>(Opinion Mining) </a:t>
            </a:r>
            <a:r>
              <a:rPr lang="ko-KR" altLang="en-US" b="0" i="0">
                <a:solidFill>
                  <a:srgbClr val="212529"/>
                </a:solidFill>
                <a:effectLst/>
                <a:latin typeface="-apple-system"/>
              </a:rPr>
              <a:t>분야에 </a:t>
            </a:r>
            <a:r>
              <a:rPr lang="en-US" altLang="ko-KR" b="0" i="0">
                <a:solidFill>
                  <a:srgbClr val="212529"/>
                </a:solidFill>
                <a:effectLst/>
                <a:latin typeface="-apple-system"/>
              </a:rPr>
              <a:t>NLP </a:t>
            </a:r>
            <a:r>
              <a:rPr lang="ko-KR" altLang="en-US" b="0" i="0">
                <a:solidFill>
                  <a:srgbClr val="212529"/>
                </a:solidFill>
                <a:effectLst/>
                <a:latin typeface="-apple-system"/>
              </a:rPr>
              <a:t>감정분석을 이용한 디지털 마케팅 시장분석 프로그램입니다</a:t>
            </a:r>
            <a:r>
              <a:rPr lang="en-US" altLang="ko-KR" b="0" i="0">
                <a:solidFill>
                  <a:srgbClr val="212529"/>
                </a:solidFill>
                <a:effectLst/>
                <a:latin typeface="-apple-system"/>
              </a:rPr>
              <a:t>. </a:t>
            </a:r>
            <a:r>
              <a:rPr lang="ko-KR" altLang="en-US" b="0" i="0">
                <a:solidFill>
                  <a:srgbClr val="212529"/>
                </a:solidFill>
                <a:effectLst/>
                <a:latin typeface="-apple-system"/>
              </a:rPr>
              <a:t>분석 결과는 아까도 말씀드렸듯이 웹 어플리케이션 형태이고</a:t>
            </a:r>
            <a:r>
              <a:rPr lang="en-US" altLang="ko-KR" b="0" i="0">
                <a:solidFill>
                  <a:srgbClr val="212529"/>
                </a:solidFill>
                <a:effectLst/>
                <a:latin typeface="-apple-system"/>
              </a:rPr>
              <a:t>,</a:t>
            </a:r>
            <a:r>
              <a:rPr lang="ko-KR" altLang="en-US" b="0" i="0">
                <a:solidFill>
                  <a:srgbClr val="212529"/>
                </a:solidFill>
                <a:effectLst/>
                <a:latin typeface="-apple-system"/>
              </a:rPr>
              <a:t> 병원의 이름을 입력하면 해당 병원의 리뷰 분석 결과를 보기 쉽도록 나타내는 반응형 웹 어플리케이션의 형태입니다</a:t>
            </a:r>
            <a:r>
              <a:rPr lang="en-US" altLang="ko-KR" b="0" i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4826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이렇게 만든 최종 결과물의 기대 효과는</a:t>
            </a:r>
            <a:r>
              <a:rPr lang="en-US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,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선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학습</a:t>
            </a:r>
            <a:r>
              <a:rPr lang="en-US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,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후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분류가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가능하도록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하여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보다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적은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리뷰와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데이터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양으로도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양질의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결과를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얻어낼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수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있다는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장점을 활용하여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200" kern="10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효율성 측면에서 보았을 때 기업이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제품 개선</a:t>
            </a:r>
            <a:r>
              <a:rPr lang="en-US" altLang="ko-KR" sz="1200" kern="10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, 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신제품 개발</a:t>
            </a:r>
            <a:r>
              <a:rPr lang="en-US" altLang="ko-KR" sz="1200" kern="10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, 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광고 홍보 전략 개발에 정확한 정보</a:t>
            </a:r>
            <a:r>
              <a:rPr lang="ko-KR" altLang="en-US" sz="1200" kern="10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를 얻을 수 있고</a:t>
            </a:r>
            <a:r>
              <a:rPr lang="ko-KR" altLang="ko-KR" sz="1200" kern="10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 시장 분석할 때에 보다 적은 시간을 투</a:t>
            </a:r>
            <a:r>
              <a:rPr lang="ko-KR" altLang="en-US" sz="1200" kern="10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자하여 최종적 목적인 소비자의 의견을 파악하여 불만 사항의 즉각적인 반영과 기능 개선을 가능하게 할 수 있을 것이라 생각됩니다</a:t>
            </a:r>
            <a:r>
              <a:rPr lang="en-US" altLang="ko-KR" sz="1200" kern="10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.</a:t>
            </a:r>
            <a:endParaRPr lang="ko-KR" altLang="ko-KR" sz="1200" kern="1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4734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923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우선 동기 및 프로젝트의 필요성에 대해 말씀드리겠습니다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저희는 이 프로젝트의 필요성을 마케팅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/>
              <a:t>감성사전</a:t>
            </a:r>
            <a:r>
              <a:rPr kumimoji="1" lang="en-US" altLang="ko-KR" dirty="0"/>
              <a:t>,</a:t>
            </a:r>
            <a:r>
              <a:rPr kumimoji="1" lang="ko-KR" altLang="en-US" dirty="0"/>
              <a:t> 관련 기술의 부족 부분에서 느꼈습니다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마케팅 </a:t>
            </a:r>
            <a:r>
              <a:rPr kumimoji="1" lang="en-US" altLang="ko-KR" dirty="0"/>
              <a:t>- </a:t>
            </a:r>
            <a:r>
              <a:rPr kumimoji="1" lang="ko-KR" altLang="en-US" dirty="0"/>
              <a:t>마케팅 분야에서 온라인상에 제품과 기업에 대한 소비자의 의견을 파악하고</a:t>
            </a:r>
            <a:endParaRPr kumimoji="1" lang="en-US" altLang="ko-KR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기능개선</a:t>
            </a:r>
            <a:r>
              <a:rPr kumimoji="1" lang="en-US" altLang="ko-KR" dirty="0"/>
              <a:t>, </a:t>
            </a:r>
            <a:r>
              <a:rPr kumimoji="1" lang="ko-KR" altLang="en-US" dirty="0"/>
              <a:t>불만사항을 즉시 반영하는 것은 매우 중요한 일입니다</a:t>
            </a:r>
            <a:r>
              <a:rPr kumimoji="1" lang="en-US" altLang="ko-KR" dirty="0"/>
              <a:t>. </a:t>
            </a:r>
            <a:endParaRPr kumimoji="1" lang="en-US" altLang="ko-KR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err="1"/>
              <a:t>크롤링과</a:t>
            </a:r>
            <a:r>
              <a:rPr kumimoji="1" lang="ko-KR" altLang="en-US" dirty="0"/>
              <a:t> </a:t>
            </a:r>
            <a:r>
              <a:rPr kumimoji="1" lang="en-US" altLang="ko-KR" dirty="0"/>
              <a:t>NLP </a:t>
            </a:r>
            <a:r>
              <a:rPr kumimoji="1" lang="ko-KR" altLang="en-US" dirty="0"/>
              <a:t>감정분석 기술 등을 통해 인공지능으로 이를 보다 빠르고 정확하게 구현할 수 있을 것입니다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 </a:t>
            </a:r>
            <a:r>
              <a:rPr kumimoji="1" lang="ko-KR" altLang="en-US" dirty="0"/>
              <a:t>또한 과거의 마케팅 시장의 분석이 단순히 설문조사와 같은 방법에 머물렀다면 </a:t>
            </a:r>
            <a:endParaRPr kumimoji="1" lang="en-US" altLang="ko-KR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현재의 마케팅의 전략은 기업의 서비스나 제품의 평판을 온라인에서 분석하고 새로운 마케팅 전략을 새우는 방식으로 바뀌었습니다</a:t>
            </a:r>
            <a:r>
              <a:rPr kumimoji="1" lang="en-US" altLang="ko-KR" dirty="0"/>
              <a:t>. </a:t>
            </a:r>
            <a:endParaRPr kumimoji="1" lang="en-US" altLang="ko-KR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이에 의료 분야 에서도 해당방식을 적용하여 효율적인 마케팅 전략을 도출해 내는 방식의 구현이 필요합니다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/>
          </a:p>
          <a:p>
            <a:r>
              <a:rPr lang="ko-KR" altLang="en-US" dirty="0"/>
              <a:t>감성사전 </a:t>
            </a:r>
            <a:r>
              <a:rPr lang="en-US" altLang="ko-KR" dirty="0"/>
              <a:t>&amp; </a:t>
            </a:r>
            <a:r>
              <a:rPr lang="ko-KR" altLang="en-US" dirty="0"/>
              <a:t>관련 기술 </a:t>
            </a:r>
            <a:r>
              <a:rPr lang="en-US" altLang="ko-KR" dirty="0"/>
              <a:t>–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인공지능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분야중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언어분석 영역은 한국어의 특성상 까다롭고 해외에 비해 발전의 여지가 많은 분야입니다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 Google, MS, AWS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등 다양한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NLP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분석 모듈이 개발되어 있으나 한국어는 성능이 크게 떨어집니다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보다 정확하고 발전적인 한국어 자연어처리 기술 개발을 위한 많은 연구가 필요한 상태입니다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또한 아직 한국어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,</a:t>
            </a:r>
            <a:endParaRPr lang="en-US" altLang="ko-KR" b="0" i="0">
              <a:solidFill>
                <a:srgbClr val="212529"/>
              </a:solidFill>
              <a:effectLst/>
              <a:latin typeface="-apple-system"/>
            </a:endParaRPr>
          </a:p>
          <a:p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특히 의료 분야에 적합한 감성사전이 개발되어 있지 않아 이 또한 개발이 필요한 상태입니다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따라서 저희가 </a:t>
            </a:r>
            <a:r>
              <a:rPr lang="en-US" altLang="ko-KR" b="0" i="0" dirty="0" err="1">
                <a:solidFill>
                  <a:srgbClr val="212529"/>
                </a:solidFill>
                <a:effectLst/>
                <a:latin typeface="-apple-system"/>
              </a:rPr>
              <a:t>nlp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감정 분석을 이용하여 디지털 마케팅 시장 분석 프로그램을 개발한다면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위와 같은 사항을 해결할 수 있을 것이라고 생각하여 본 프로젝트를 진행하였습니다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3054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자료를 보시면 다른 분야보다도 제약 및 의료 분야의 광고가 다른 분야에 비해 활성화되어 있고</a:t>
            </a:r>
            <a:r>
              <a:rPr lang="en-US" altLang="ko-KR" dirty="0"/>
              <a:t>,</a:t>
            </a:r>
            <a:r>
              <a:rPr lang="ko-KR" altLang="en-US" dirty="0"/>
              <a:t> 이러한 추세는 계속 증가되고 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이러한 상황에 맞추어 의료 분야의 마케팅 전략이 절실히 필요한 상태이지만</a:t>
            </a:r>
            <a:r>
              <a:rPr lang="en-US" altLang="ko-KR" dirty="0"/>
              <a:t>,</a:t>
            </a:r>
            <a:r>
              <a:rPr lang="ko-KR" altLang="en-US" dirty="0"/>
              <a:t> 현 상황으로서는 의료 마케팅 분야가 아직 충분히 개발되고 있지 않습니다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 빠르게 변화하는 현대사회에서 소비자의 의견은 제품의 개선</a:t>
            </a:r>
            <a:r>
              <a:rPr lang="en-US" altLang="ko-KR" dirty="0"/>
              <a:t>, </a:t>
            </a:r>
            <a:r>
              <a:rPr lang="ko-KR" altLang="en-US" dirty="0"/>
              <a:t>신제품 개발</a:t>
            </a:r>
            <a:r>
              <a:rPr lang="en-US" altLang="ko-KR" dirty="0"/>
              <a:t>, </a:t>
            </a:r>
            <a:r>
              <a:rPr lang="ko-KR" altLang="en-US" dirty="0"/>
              <a:t>광고 홍보 전략 등에 반영되는 시간이 매우 중요합니다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단순 데이터 수집과 키워드 검색을 통한 시장분석에서 더 나아가 인공지능을 활용하는 마케팅 시장분석 툴이 필요할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171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언어 분석 영역이 한국어의 언어적 특성상 개발이 쉽지 않아 많이 개발 되어있지 않고</a:t>
            </a:r>
            <a:r>
              <a:rPr lang="en-US" altLang="ko-KR" dirty="0"/>
              <a:t>,</a:t>
            </a:r>
            <a:r>
              <a:rPr lang="ko-KR" altLang="en-US" dirty="0"/>
              <a:t> 가장 보편적으로 사용되는 군산대 한국어 감성 사전 또한 아직 업데이트 되지 않은 단어가 있고</a:t>
            </a:r>
            <a:r>
              <a:rPr lang="en-US" altLang="ko-KR" dirty="0"/>
              <a:t>,</a:t>
            </a:r>
            <a:r>
              <a:rPr lang="ko-KR" altLang="en-US" dirty="0"/>
              <a:t> 의료 분야에 최적화되어 있지 않아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의료 마케팅에는 적합하지 않습니다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272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과제의 최종적인 목적은 의료 마케팅 분야에서 사용 가능한 마케팅 요소를 분석해주는 웹 분석 도구를 개발하는 것입니다</a:t>
            </a:r>
            <a:r>
              <a:rPr lang="en-US" altLang="ko-KR" dirty="0"/>
              <a:t>.. </a:t>
            </a:r>
            <a:r>
              <a:rPr lang="ko-KR" altLang="en-US" dirty="0"/>
              <a:t>이 최종적인 목적을 이루기 위해 다음과 같은 세가지 분야에서 각각 목적을 달성해야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1. </a:t>
            </a:r>
            <a:r>
              <a:rPr lang="ko-KR" altLang="en-US" dirty="0"/>
              <a:t>웹 </a:t>
            </a:r>
            <a:r>
              <a:rPr lang="ko-KR" altLang="en-US" dirty="0" err="1"/>
              <a:t>크롤링</a:t>
            </a:r>
            <a:endParaRPr lang="en-US" altLang="ko-KR" dirty="0"/>
          </a:p>
          <a:p>
            <a:r>
              <a:rPr lang="en-US" altLang="ko-KR" dirty="0"/>
              <a:t>2. NLP </a:t>
            </a:r>
            <a:r>
              <a:rPr lang="ko-KR" altLang="en-US" dirty="0"/>
              <a:t>학습 및 분석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시각화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우선 </a:t>
            </a:r>
            <a:r>
              <a:rPr lang="en-US" altLang="ko-KR" dirty="0"/>
              <a:t>1</a:t>
            </a:r>
            <a:r>
              <a:rPr lang="ko-KR" altLang="en-US" dirty="0"/>
              <a:t>번 웹 </a:t>
            </a:r>
            <a:r>
              <a:rPr lang="ko-KR" altLang="en-US" dirty="0" err="1"/>
              <a:t>크롤링</a:t>
            </a:r>
            <a:r>
              <a:rPr lang="ko-KR" altLang="en-US" dirty="0"/>
              <a:t> 분야에서는 적어도 한 </a:t>
            </a:r>
            <a:r>
              <a:rPr lang="ko-KR" altLang="en-US" dirty="0" err="1"/>
              <a:t>개이상의</a:t>
            </a:r>
            <a:r>
              <a:rPr lang="ko-KR" altLang="en-US" dirty="0"/>
              <a:t> 웹 사이트에서 리뷰와 별점 정보를 크롤링할 수 있는 기능을 만드는 것과 </a:t>
            </a:r>
            <a:r>
              <a:rPr lang="en-US" altLang="ko-KR" dirty="0"/>
              <a:t>SNS </a:t>
            </a:r>
            <a:r>
              <a:rPr lang="ko-KR" altLang="en-US" dirty="0"/>
              <a:t>상에 새로 추가되는 리뷰들을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2</a:t>
            </a:r>
            <a:r>
              <a:rPr lang="ko-KR" altLang="en-US" dirty="0"/>
              <a:t>번 </a:t>
            </a:r>
            <a:r>
              <a:rPr lang="en-US" altLang="ko-KR" dirty="0"/>
              <a:t>NLP </a:t>
            </a:r>
            <a:r>
              <a:rPr lang="ko-KR" altLang="en-US" dirty="0"/>
              <a:t>분석에 인풋데이터로 넣어주는 기능 구현이 목적입니다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번 </a:t>
            </a:r>
            <a:r>
              <a:rPr lang="en-US" altLang="ko-KR" dirty="0"/>
              <a:t>NLP </a:t>
            </a:r>
            <a:r>
              <a:rPr lang="ko-KR" altLang="en-US" dirty="0"/>
              <a:t>학습 및 분석에서는 크롤링한 리뷰와 </a:t>
            </a:r>
            <a:r>
              <a:rPr lang="ko-KR" altLang="en-US" dirty="0" err="1"/>
              <a:t>별점을</a:t>
            </a:r>
            <a:r>
              <a:rPr lang="ko-KR" altLang="en-US" dirty="0"/>
              <a:t> 토대로 정확한 학습을 해내는 것과 추후 새로 추가되는 리뷰에 대해서 정확한 분석을 해내는 두가지 목적이 존재합니다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번 시각화에서는 실제 분석된 리뷰들을 눈에 보이는 차트로 표현해주는 웹 시각화 기능 구현이 목적입니다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위 세개의 분야에서 각각 목적이 달성되었을 경우 최종적인 목적인 의료 마케팅 분야에서 사용 가능한 마케팅 요소를 분석해주는 웹 분석 도구 개발이 가능합니다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67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다음으로는 전체적인 구성도를 보여드리겠습니다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왼쪽부터 웹 </a:t>
            </a:r>
            <a:r>
              <a:rPr lang="ko-KR" altLang="en-US" dirty="0" err="1"/>
              <a:t>크롤링을</a:t>
            </a:r>
            <a:r>
              <a:rPr lang="ko-KR" altLang="en-US" dirty="0"/>
              <a:t> 통해 리뷰 데이터를 읽어오고</a:t>
            </a:r>
            <a:r>
              <a:rPr lang="en-US" altLang="ko-KR" dirty="0"/>
              <a:t>,</a:t>
            </a:r>
            <a:r>
              <a:rPr lang="ko-KR" altLang="en-US" dirty="0"/>
              <a:t> 읽어온 데이터를 </a:t>
            </a:r>
            <a:r>
              <a:rPr lang="en-US" altLang="ko-KR" dirty="0" err="1"/>
              <a:t>nlp</a:t>
            </a:r>
            <a:r>
              <a:rPr lang="ko-KR" altLang="en-US" dirty="0"/>
              <a:t> 학습 및 분류를 통해 학습 모델과 감성 사전을 만들어</a:t>
            </a:r>
            <a:r>
              <a:rPr lang="en-US" altLang="ko-KR" dirty="0"/>
              <a:t>,</a:t>
            </a:r>
            <a:endParaRPr lang="en-US" altLang="ko-KR"/>
          </a:p>
          <a:p>
            <a:r>
              <a:rPr lang="ko-KR" altLang="en-US" dirty="0"/>
              <a:t> 분석 단계를 거쳐 결과를 웹으로 </a:t>
            </a:r>
            <a:r>
              <a:rPr lang="ko-KR" altLang="en-US" err="1"/>
              <a:t>시각화하는</a:t>
            </a:r>
            <a:r>
              <a:rPr lang="ko-KR" altLang="en-US" dirty="0"/>
              <a:t> 순서입니다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자세한 내용은 다음 슬라이드부터 차례대로 설명해드리겠습니다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1704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 번째로 웹 </a:t>
            </a:r>
            <a:r>
              <a:rPr lang="ko-KR" altLang="en-US" dirty="0" err="1"/>
              <a:t>크롤링</a:t>
            </a:r>
            <a:r>
              <a:rPr lang="ko-KR" altLang="en-US" dirty="0"/>
              <a:t> 단계에 대한 설명입니다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82C4-86AB-438F-A423-6AB738903CF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404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0ca9c2eba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3" name="Google Shape;243;ge0ca9c2eba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dirty="0"/>
              <a:t>마케팅 분석을 위해선 언어의 긍부정을 학습할 수 있는 학습 데이터와 마케팅 분석에 필요한 분석 데이터를 확보해야했습니다. 따라서 크롤링을 통해 리뷰 데이터를 확보하고 이를 학습 및 분석의 입력 데이터로 활용할 수 있도록 크롤링 서버를 구성했습니다.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8CBA60-1B98-4351-B3DE-77C21F66C2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B458A7-BEA7-4170-B7CA-CB54745A99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1644AC-A6C1-42EB-9E6C-746340620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4355F8-B65D-4C34-AE5F-7A37EF8F5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40B46-63A4-4A90-98F5-04B4C61ED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74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99C0DB-9968-4655-AACF-4C2981FB6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9359CF-7EAA-4D7F-8DD0-45CB482ECC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D65397-7875-4F6F-90BB-54480FFC3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060D8A-826A-472A-AA90-F4E40CA6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6E8705-F841-41F3-A6C1-6FCBB983B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138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F19AED-E53F-4DB7-8490-E01E266DD8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72318E-905B-4130-BE88-0C5AAB0C20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7BB153-6D2B-4C60-8BD7-F952E9EE7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93EB20-0611-4D16-813E-C82FC8F41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2641C4-5589-41DB-8947-DFC9974B6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128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68CB7-6B4C-4A22-A9E4-5A7CA0662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EEA10D-8281-48B8-8DB0-48A021F6F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A3B76A-000E-4E97-9598-B5562D78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385F9D-7041-4940-88DB-B2899171A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BA736F-C900-4CD3-96B3-98A081747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3915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8DCB49-D03A-4C34-9EA3-D7CFB3CDA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71FF37-5F35-4D0A-86C4-D3476AFAD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7DC308-5438-4E03-A606-4E095538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BE3B80-80BC-4075-A0EF-EA604770B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3BB2EF-5628-4761-A641-A31F513D0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439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1B5BCC-E3E4-438F-AE9F-E7C49B095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B241BF-E308-47E0-A7F8-974D453F41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FFF717-B670-425C-8D76-537CCBA6A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5CE42D-DB49-4FBE-BF9E-A540C6322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EACB2C-9F62-4876-8428-A0F0F3BEB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042CE0-EFC8-4C21-AAFB-293068E8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314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B1626B-FD8F-463F-9A6C-092859D42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5360B1-3D06-40E1-A33C-B2714ECCB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3A0B0D-969E-4A2F-9AB2-FF9595931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D9A68E-2E37-47EF-9D27-6D10EAAC67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9C20B1-3068-4184-B115-2585462BAE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94ADBA6-113F-40BB-97F3-8CE6D9112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BF3C7FC-34F4-4D6F-A2F1-62029D4B4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ED9BE2D-591D-4111-8544-93D7F1C15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138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00969-1050-4868-9B3D-532F99556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72D67B-5A46-45CB-AECD-112202E70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EE1F1F6-BB9E-47DF-9734-995F74C06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765DD7-149A-422C-8BD5-4A81F5703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404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20FA97-124B-4EA1-9D2F-EB8E6681B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8694CAB-067C-4292-BDA5-2B929F578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BABEF1-CA10-4009-A4F1-429BE9483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4377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5656C-80FC-4946-A3FB-DEF260B4B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4587A8-19C7-41D8-9F00-DE825959F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06C59B-C456-418F-9977-8BF8D4070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BA0A23-C53E-4E43-89F9-A81718054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85EBFD-01AB-4C90-84D5-6023BA2BF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6987AD-4208-4345-AD0C-B5B5D5180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5212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CEBA6A-403D-46B4-99F7-0AEF11455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9481FCC-08B8-4ACB-8697-AB549D4211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E6C88A-9683-4E39-961B-3E75910B06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BF1A23-943A-4646-9145-7F99C9EC3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8BDC59-56AC-48CF-A4FC-C40A1DDA7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DC6F17-B5DB-4037-A75D-1BB786FDC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892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9FDA3B-9255-4CC1-AB8D-888AD549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051281-DF5F-4904-9D7E-F83FD9836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DA9E6C-BE78-4A6A-B594-D03DC0412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69C68-A275-48A3-9AF3-F6514AA5CF7B}" type="datetimeFigureOut">
              <a:rPr lang="ko-KR" altLang="en-US" smtClean="0"/>
              <a:t>2021. 6. 20.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968795-AC60-4A31-97A3-53B774E92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8C53CD-AA4A-4FEF-B9D2-F6FDD81317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87C3D-4842-42FC-904B-2A26DF5D83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509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3" Type="http://schemas.openxmlformats.org/officeDocument/2006/relationships/image" Target="../media/image1.pn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sv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13" Type="http://schemas.openxmlformats.org/officeDocument/2006/relationships/image" Target="../media/image52.png"/><Relationship Id="rId3" Type="http://schemas.openxmlformats.org/officeDocument/2006/relationships/image" Target="../media/image43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17" Type="http://schemas.openxmlformats.org/officeDocument/2006/relationships/image" Target="../media/image56.pn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5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11" Type="http://schemas.openxmlformats.org/officeDocument/2006/relationships/image" Target="../media/image50.png"/><Relationship Id="rId5" Type="http://schemas.openxmlformats.org/officeDocument/2006/relationships/image" Target="../media/image39.png"/><Relationship Id="rId15" Type="http://schemas.openxmlformats.org/officeDocument/2006/relationships/image" Target="../media/image54.png"/><Relationship Id="rId10" Type="http://schemas.openxmlformats.org/officeDocument/2006/relationships/image" Target="../media/image49.png"/><Relationship Id="rId4" Type="http://schemas.openxmlformats.org/officeDocument/2006/relationships/image" Target="../media/image44.svg"/><Relationship Id="rId9" Type="http://schemas.openxmlformats.org/officeDocument/2006/relationships/image" Target="../media/image48.png"/><Relationship Id="rId14" Type="http://schemas.openxmlformats.org/officeDocument/2006/relationships/image" Target="../media/image5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3" Type="http://schemas.openxmlformats.org/officeDocument/2006/relationships/image" Target="../media/image1.pn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5.sv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png"/><Relationship Id="rId5" Type="http://schemas.openxmlformats.org/officeDocument/2006/relationships/image" Target="../media/image73.svg"/><Relationship Id="rId4" Type="http://schemas.openxmlformats.org/officeDocument/2006/relationships/image" Target="../media/image7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svg"/><Relationship Id="rId3" Type="http://schemas.openxmlformats.org/officeDocument/2006/relationships/image" Target="../media/image1.png"/><Relationship Id="rId7" Type="http://schemas.openxmlformats.org/officeDocument/2006/relationships/image" Target="../media/image79.png"/><Relationship Id="rId12" Type="http://schemas.openxmlformats.org/officeDocument/2006/relationships/image" Target="../media/image84.sv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svg"/><Relationship Id="rId11" Type="http://schemas.openxmlformats.org/officeDocument/2006/relationships/image" Target="../media/image83.png"/><Relationship Id="rId5" Type="http://schemas.openxmlformats.org/officeDocument/2006/relationships/image" Target="../media/image77.png"/><Relationship Id="rId10" Type="http://schemas.openxmlformats.org/officeDocument/2006/relationships/image" Target="../media/image82.svg"/><Relationship Id="rId4" Type="http://schemas.openxmlformats.org/officeDocument/2006/relationships/image" Target="../media/image76.png"/><Relationship Id="rId9" Type="http://schemas.openxmlformats.org/officeDocument/2006/relationships/image" Target="../media/image8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png"/><Relationship Id="rId3" Type="http://schemas.openxmlformats.org/officeDocument/2006/relationships/image" Target="../media/image1.png"/><Relationship Id="rId7" Type="http://schemas.openxmlformats.org/officeDocument/2006/relationships/image" Target="../media/image88.sv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7.png"/><Relationship Id="rId11" Type="http://schemas.openxmlformats.org/officeDocument/2006/relationships/image" Target="../media/image92.svg"/><Relationship Id="rId5" Type="http://schemas.openxmlformats.org/officeDocument/2006/relationships/image" Target="../media/image86.svg"/><Relationship Id="rId10" Type="http://schemas.openxmlformats.org/officeDocument/2006/relationships/image" Target="../media/image91.png"/><Relationship Id="rId4" Type="http://schemas.openxmlformats.org/officeDocument/2006/relationships/image" Target="../media/image85.png"/><Relationship Id="rId9" Type="http://schemas.openxmlformats.org/officeDocument/2006/relationships/image" Target="../media/image90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3" Type="http://schemas.openxmlformats.org/officeDocument/2006/relationships/image" Target="../media/image1.pn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3" Type="http://schemas.openxmlformats.org/officeDocument/2006/relationships/image" Target="../media/image1.pn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710D611-D759-4855-A040-10521DED5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0100"/>
            <a:ext cx="12192000" cy="35179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609600" y="6113929"/>
            <a:ext cx="11116235" cy="412377"/>
          </a:xfrm>
          <a:prstGeom prst="rect">
            <a:avLst/>
          </a:prstGeom>
          <a:solidFill>
            <a:srgbClr val="F3C6B3"/>
          </a:solidFill>
          <a:ln>
            <a:noFill/>
          </a:ln>
          <a:effectLst>
            <a:outerShdw blurRad="50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-1"/>
            <a:ext cx="12192000" cy="3340101"/>
          </a:xfrm>
          <a:prstGeom prst="rect">
            <a:avLst/>
          </a:prstGeom>
          <a:solidFill>
            <a:srgbClr val="D7D0C8"/>
          </a:solidFill>
          <a:ln>
            <a:noFill/>
          </a:ln>
          <a:effectLst>
            <a:outerShdw dist="25400" dir="27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09600" y="269987"/>
            <a:ext cx="11116235" cy="6256320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293592" y="1721452"/>
            <a:ext cx="7604816" cy="1042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</a:rPr>
              <a:t>NLP </a:t>
            </a:r>
            <a:r>
              <a:rPr lang="ko-KR" altLang="en-US" sz="3200" b="1" i="1" kern="0" dirty="0">
                <a:solidFill>
                  <a:prstClr val="white"/>
                </a:solidFill>
              </a:rPr>
              <a:t>감정 분석을 통한 마케팅 시장 분석</a:t>
            </a:r>
            <a:endParaRPr lang="en-US" altLang="ko-KR" sz="3200" b="1" i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1050" b="1" kern="0" dirty="0">
                <a:solidFill>
                  <a:prstClr val="white"/>
                </a:solidFill>
              </a:rPr>
              <a:t>컴퓨터 공학 종합설계 </a:t>
            </a:r>
            <a:r>
              <a:rPr lang="en-US" altLang="ko-KR" sz="1050" b="1" kern="0" dirty="0">
                <a:solidFill>
                  <a:prstClr val="white"/>
                </a:solidFill>
              </a:rPr>
              <a:t>: </a:t>
            </a:r>
            <a:r>
              <a:rPr lang="ko-KR" altLang="en-US" sz="1050" b="1" kern="0" dirty="0">
                <a:solidFill>
                  <a:prstClr val="white"/>
                </a:solidFill>
              </a:rPr>
              <a:t>팀 사소</a:t>
            </a:r>
            <a:endParaRPr lang="ko-KR" altLang="en-US" sz="3200" b="1" kern="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543301" y="3340100"/>
            <a:ext cx="5377256" cy="647700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prstClr val="white"/>
                </a:solidFill>
              </a:rPr>
              <a:t>장준표</a:t>
            </a:r>
            <a:r>
              <a:rPr lang="en-US" altLang="ko-KR" b="1" dirty="0">
                <a:solidFill>
                  <a:prstClr val="white"/>
                </a:solidFill>
              </a:rPr>
              <a:t>, </a:t>
            </a:r>
            <a:r>
              <a:rPr lang="ko-KR" altLang="en-US" b="1" dirty="0">
                <a:solidFill>
                  <a:prstClr val="white"/>
                </a:solidFill>
              </a:rPr>
              <a:t>최선욱</a:t>
            </a:r>
            <a:r>
              <a:rPr lang="en-US" altLang="ko-KR" b="1" dirty="0">
                <a:solidFill>
                  <a:prstClr val="white"/>
                </a:solidFill>
              </a:rPr>
              <a:t>, </a:t>
            </a:r>
            <a:r>
              <a:rPr lang="ko-KR" altLang="en-US" b="1" dirty="0">
                <a:solidFill>
                  <a:prstClr val="white"/>
                </a:solidFill>
              </a:rPr>
              <a:t>구미송</a:t>
            </a:r>
          </a:p>
        </p:txBody>
      </p:sp>
    </p:spTree>
    <p:extLst>
      <p:ext uri="{BB962C8B-B14F-4D97-AF65-F5344CB8AC3E}">
        <p14:creationId xmlns:p14="http://schemas.microsoft.com/office/powerpoint/2010/main" val="1212474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1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41"/>
          <p:cNvSpPr/>
          <p:nvPr/>
        </p:nvSpPr>
        <p:spPr>
          <a:xfrm>
            <a:off x="0" y="1891867"/>
            <a:ext cx="12192000" cy="496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altLang="ko" sz="2400" dirty="0">
                <a:solidFill>
                  <a:schemeClr val="lt1"/>
                </a:solidFill>
              </a:rPr>
              <a:t>11111</a:t>
            </a:r>
            <a:endParaRPr sz="1867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41"/>
          <p:cNvSpPr txBox="1"/>
          <p:nvPr/>
        </p:nvSpPr>
        <p:spPr>
          <a:xfrm>
            <a:off x="4995808" y="358778"/>
            <a:ext cx="2200400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2667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크롤링</a:t>
            </a:r>
            <a:endParaRPr sz="2667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5" name="Google Shape;265;p41"/>
          <p:cNvSpPr txBox="1"/>
          <p:nvPr/>
        </p:nvSpPr>
        <p:spPr>
          <a:xfrm>
            <a:off x="4080295" y="892357"/>
            <a:ext cx="40520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67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크롤링 서버의 구조</a:t>
            </a:r>
            <a:endParaRPr sz="1467" b="1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6" name="Google Shape;26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5700" y="3692565"/>
            <a:ext cx="3078600" cy="136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3934" y="2370968"/>
            <a:ext cx="3952167" cy="36190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8" name="Google Shape;268;p41"/>
          <p:cNvGrpSpPr/>
          <p:nvPr/>
        </p:nvGrpSpPr>
        <p:grpSpPr>
          <a:xfrm>
            <a:off x="309635" y="2094609"/>
            <a:ext cx="3256423" cy="1472215"/>
            <a:chOff x="164675" y="1714500"/>
            <a:chExt cx="4527000" cy="2027100"/>
          </a:xfrm>
        </p:grpSpPr>
        <p:sp>
          <p:nvSpPr>
            <p:cNvPr id="269" name="Google Shape;269;p41"/>
            <p:cNvSpPr/>
            <p:nvPr/>
          </p:nvSpPr>
          <p:spPr>
            <a:xfrm>
              <a:off x="164675" y="1714500"/>
              <a:ext cx="4527000" cy="20271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rgbClr val="F3C6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pic>
          <p:nvPicPr>
            <p:cNvPr id="270" name="Google Shape;270;p4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27575" y="3208150"/>
              <a:ext cx="2401200" cy="40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p4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22300" y="1993850"/>
              <a:ext cx="4011749" cy="688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2" name="Google Shape;272;p41"/>
            <p:cNvSpPr/>
            <p:nvPr/>
          </p:nvSpPr>
          <p:spPr>
            <a:xfrm>
              <a:off x="2162125" y="2787125"/>
              <a:ext cx="278700" cy="261600"/>
            </a:xfrm>
            <a:prstGeom prst="plus">
              <a:avLst>
                <a:gd name="adj" fmla="val 32282"/>
              </a:avLst>
            </a:prstGeom>
            <a:solidFill>
              <a:srgbClr val="46B9B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73" name="Google Shape;273;p41"/>
          <p:cNvSpPr/>
          <p:nvPr/>
        </p:nvSpPr>
        <p:spPr>
          <a:xfrm>
            <a:off x="551833" y="2297233"/>
            <a:ext cx="349200" cy="124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74" name="Google Shape;274;p41"/>
          <p:cNvGrpSpPr/>
          <p:nvPr/>
        </p:nvGrpSpPr>
        <p:grpSpPr>
          <a:xfrm>
            <a:off x="309635" y="5250815"/>
            <a:ext cx="3256423" cy="1472215"/>
            <a:chOff x="164675" y="1714500"/>
            <a:chExt cx="4527000" cy="2027100"/>
          </a:xfrm>
        </p:grpSpPr>
        <p:sp>
          <p:nvSpPr>
            <p:cNvPr id="275" name="Google Shape;275;p41"/>
            <p:cNvSpPr/>
            <p:nvPr/>
          </p:nvSpPr>
          <p:spPr>
            <a:xfrm>
              <a:off x="164675" y="1714500"/>
              <a:ext cx="4527000" cy="20271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rgbClr val="F3C6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pic>
          <p:nvPicPr>
            <p:cNvPr id="276" name="Google Shape;276;p4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27575" y="3208150"/>
              <a:ext cx="2401200" cy="40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4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22300" y="1993850"/>
              <a:ext cx="4011749" cy="688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8" name="Google Shape;278;p41"/>
            <p:cNvSpPr/>
            <p:nvPr/>
          </p:nvSpPr>
          <p:spPr>
            <a:xfrm>
              <a:off x="2162125" y="2787125"/>
              <a:ext cx="278700" cy="261600"/>
            </a:xfrm>
            <a:prstGeom prst="plus">
              <a:avLst>
                <a:gd name="adj" fmla="val 32282"/>
              </a:avLst>
            </a:prstGeom>
            <a:solidFill>
              <a:srgbClr val="46B9B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79" name="Google Shape;279;p41"/>
          <p:cNvGrpSpPr/>
          <p:nvPr/>
        </p:nvGrpSpPr>
        <p:grpSpPr>
          <a:xfrm>
            <a:off x="309639" y="3672791"/>
            <a:ext cx="3256423" cy="1472215"/>
            <a:chOff x="164675" y="1714500"/>
            <a:chExt cx="4527000" cy="2027100"/>
          </a:xfrm>
        </p:grpSpPr>
        <p:sp>
          <p:nvSpPr>
            <p:cNvPr id="280" name="Google Shape;280;p41"/>
            <p:cNvSpPr/>
            <p:nvPr/>
          </p:nvSpPr>
          <p:spPr>
            <a:xfrm>
              <a:off x="164675" y="1714500"/>
              <a:ext cx="4527000" cy="20271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rgbClr val="F3C6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pic>
          <p:nvPicPr>
            <p:cNvPr id="281" name="Google Shape;281;p4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27575" y="3208150"/>
              <a:ext cx="2401200" cy="40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2" name="Google Shape;282;p4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22300" y="1993850"/>
              <a:ext cx="4011749" cy="688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3" name="Google Shape;283;p41"/>
            <p:cNvSpPr/>
            <p:nvPr/>
          </p:nvSpPr>
          <p:spPr>
            <a:xfrm>
              <a:off x="2162125" y="2787125"/>
              <a:ext cx="278700" cy="261600"/>
            </a:xfrm>
            <a:prstGeom prst="plus">
              <a:avLst>
                <a:gd name="adj" fmla="val 32282"/>
              </a:avLst>
            </a:prstGeom>
            <a:solidFill>
              <a:srgbClr val="46B9B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84" name="Google Shape;284;p41"/>
          <p:cNvSpPr/>
          <p:nvPr/>
        </p:nvSpPr>
        <p:spPr>
          <a:xfrm>
            <a:off x="551833" y="3897067"/>
            <a:ext cx="349200" cy="124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5" name="Google Shape;285;p41"/>
          <p:cNvSpPr/>
          <p:nvPr/>
        </p:nvSpPr>
        <p:spPr>
          <a:xfrm>
            <a:off x="551833" y="5428833"/>
            <a:ext cx="349200" cy="124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286" name="Google Shape;286;p41"/>
          <p:cNvCxnSpPr>
            <a:stCxn id="269" idx="3"/>
          </p:cNvCxnSpPr>
          <p:nvPr/>
        </p:nvCxnSpPr>
        <p:spPr>
          <a:xfrm>
            <a:off x="3566057" y="2830716"/>
            <a:ext cx="612000" cy="9532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87" name="Google Shape;287;p41"/>
          <p:cNvCxnSpPr>
            <a:stCxn id="275" idx="3"/>
          </p:cNvCxnSpPr>
          <p:nvPr/>
        </p:nvCxnSpPr>
        <p:spPr>
          <a:xfrm rot="10800000" flipH="1">
            <a:off x="3566057" y="5180123"/>
            <a:ext cx="623200" cy="8068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88" name="Google Shape;288;p41"/>
          <p:cNvCxnSpPr/>
          <p:nvPr/>
        </p:nvCxnSpPr>
        <p:spPr>
          <a:xfrm>
            <a:off x="7288917" y="4408900"/>
            <a:ext cx="45040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89" name="Google Shape;289;p41"/>
          <p:cNvCxnSpPr/>
          <p:nvPr/>
        </p:nvCxnSpPr>
        <p:spPr>
          <a:xfrm>
            <a:off x="3630667" y="4408900"/>
            <a:ext cx="45040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90" name="Google Shape;290;p41"/>
          <p:cNvGrpSpPr/>
          <p:nvPr/>
        </p:nvGrpSpPr>
        <p:grpSpPr>
          <a:xfrm>
            <a:off x="5130969" y="3230067"/>
            <a:ext cx="1384132" cy="492388"/>
            <a:chOff x="3871425" y="609725"/>
            <a:chExt cx="1038099" cy="369291"/>
          </a:xfrm>
        </p:grpSpPr>
        <p:sp>
          <p:nvSpPr>
            <p:cNvPr id="291" name="Google Shape;291;p41"/>
            <p:cNvSpPr/>
            <p:nvPr/>
          </p:nvSpPr>
          <p:spPr>
            <a:xfrm>
              <a:off x="3871425" y="692365"/>
              <a:ext cx="150300" cy="142500"/>
            </a:xfrm>
            <a:prstGeom prst="plus">
              <a:avLst>
                <a:gd name="adj" fmla="val 32282"/>
              </a:avLst>
            </a:prstGeom>
            <a:solidFill>
              <a:srgbClr val="46B9B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2" name="Google Shape;292;p41"/>
            <p:cNvSpPr txBox="1"/>
            <p:nvPr/>
          </p:nvSpPr>
          <p:spPr>
            <a:xfrm>
              <a:off x="4021725" y="609725"/>
              <a:ext cx="887799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algn="ctr"/>
              <a:r>
                <a:rPr lang="en-US" altLang="ko" sz="2400" b="1" dirty="0">
                  <a:solidFill>
                    <a:srgbClr val="46B9BE"/>
                  </a:solidFill>
                  <a:latin typeface="Avenir"/>
                  <a:ea typeface="Avenir"/>
                  <a:cs typeface="Avenir"/>
                  <a:sym typeface="Avenir"/>
                </a:rPr>
                <a:t>Spring</a:t>
              </a:r>
              <a:endParaRPr sz="2400" b="1" dirty="0">
                <a:solidFill>
                  <a:srgbClr val="46B9BE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2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42"/>
          <p:cNvSpPr txBox="1"/>
          <p:nvPr/>
        </p:nvSpPr>
        <p:spPr>
          <a:xfrm>
            <a:off x="5465003" y="358767"/>
            <a:ext cx="1262000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ko" altLang="en-US" sz="2667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크롤링</a:t>
            </a:r>
            <a:endParaRPr sz="2667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9" name="Google Shape;299;p42"/>
          <p:cNvSpPr txBox="1"/>
          <p:nvPr/>
        </p:nvSpPr>
        <p:spPr>
          <a:xfrm>
            <a:off x="4080295" y="892357"/>
            <a:ext cx="4051895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67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성형 커뮤니티 조사</a:t>
            </a:r>
            <a:endParaRPr sz="1467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16C093C-64DC-47FB-ADB2-7E3513ACF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598" y="2017669"/>
            <a:ext cx="4007574" cy="2041675"/>
          </a:xfrm>
          <a:prstGeom prst="rect">
            <a:avLst/>
          </a:prstGeom>
          <a:ln>
            <a:solidFill>
              <a:schemeClr val="dk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40E7AB2-E89A-4560-BC54-F614C0B058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598" y="4616967"/>
            <a:ext cx="4007341" cy="18394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3316D4D-0205-4418-A3D9-FBB082DFF6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4879" y="2017670"/>
            <a:ext cx="3717100" cy="20891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543DAEF-8135-4163-8FBA-894CE1A023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6043" y="4352433"/>
            <a:ext cx="3719752" cy="21039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37605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3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43"/>
          <p:cNvSpPr txBox="1"/>
          <p:nvPr/>
        </p:nvSpPr>
        <p:spPr>
          <a:xfrm>
            <a:off x="5465003" y="358767"/>
            <a:ext cx="1262000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ko" altLang="en-US" sz="2667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크롤링</a:t>
            </a:r>
            <a:endParaRPr sz="2667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8" name="Google Shape;318;p43"/>
          <p:cNvSpPr txBox="1"/>
          <p:nvPr/>
        </p:nvSpPr>
        <p:spPr>
          <a:xfrm>
            <a:off x="4080295" y="892358"/>
            <a:ext cx="4052000" cy="574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67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크롤링 및 </a:t>
            </a:r>
            <a:r>
              <a:rPr lang="en-US" altLang="ko" sz="1467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NLP </a:t>
            </a:r>
            <a:r>
              <a:rPr lang="ko" altLang="en-US" sz="1467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학습을 통한 긍</a:t>
            </a:r>
            <a:r>
              <a:rPr lang="en-US" altLang="ko" sz="1467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,</a:t>
            </a:r>
            <a:r>
              <a:rPr lang="ko" altLang="en-US" sz="1467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부정 모델 생성</a:t>
            </a:r>
            <a:endParaRPr sz="1467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ctr"/>
            <a:endParaRPr sz="1467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9" name="Google Shape;319;p43"/>
          <p:cNvSpPr txBox="1"/>
          <p:nvPr/>
        </p:nvSpPr>
        <p:spPr>
          <a:xfrm>
            <a:off x="2923279" y="4044886"/>
            <a:ext cx="1740000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altLang="ko" sz="2667" b="1" dirty="0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112,737</a:t>
            </a:r>
            <a:endParaRPr sz="2667" b="1" dirty="0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0" name="Google Shape;320;p43"/>
          <p:cNvSpPr txBox="1"/>
          <p:nvPr/>
        </p:nvSpPr>
        <p:spPr>
          <a:xfrm>
            <a:off x="2334000" y="4692912"/>
            <a:ext cx="3040800" cy="800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altLang="ko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112,737</a:t>
            </a:r>
            <a:r>
              <a:rPr lang="ko" altLang="en-US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개의 리뷰 수집</a:t>
            </a:r>
            <a:r>
              <a:rPr lang="en-US" altLang="ko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ko" altLang="en-US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수집한 리뷰를 바탕으로 </a:t>
            </a:r>
            <a:r>
              <a:rPr lang="en-US" altLang="ko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NLP</a:t>
            </a:r>
            <a:r>
              <a:rPr lang="ko" altLang="en-US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분석 시행</a:t>
            </a:r>
            <a:endParaRPr sz="1467" b="1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  <a:p>
            <a:endParaRPr sz="1467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21" name="Google Shape;321;p43" descr="인터넷 단색으로 채워진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35711" y="2665384"/>
            <a:ext cx="121920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3"/>
          <p:cNvSpPr txBox="1"/>
          <p:nvPr/>
        </p:nvSpPr>
        <p:spPr>
          <a:xfrm>
            <a:off x="7034833" y="4692912"/>
            <a:ext cx="3040800" cy="102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altLang="ko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8</a:t>
            </a:r>
            <a:r>
              <a:rPr lang="ko" altLang="en-US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만 페이지 추가적으로 크롤링 진행 중</a:t>
            </a:r>
            <a:r>
              <a:rPr lang="en-US" altLang="ko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ko" altLang="en-US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리뷰 분석 예정</a:t>
            </a:r>
            <a:endParaRPr sz="1467" b="1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  <a:p>
            <a:r>
              <a:rPr lang="ko" altLang="en-US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한 페이지당 평균 </a:t>
            </a:r>
            <a:r>
              <a:rPr lang="en-US" altLang="ko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20</a:t>
            </a:r>
            <a:r>
              <a:rPr lang="ko" altLang="en-US" sz="14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개의 리뷰</a:t>
            </a:r>
            <a:endParaRPr sz="1467" b="1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  <a:p>
            <a:endParaRPr sz="1467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3" name="Google Shape;323;p43"/>
          <p:cNvSpPr txBox="1"/>
          <p:nvPr/>
        </p:nvSpPr>
        <p:spPr>
          <a:xfrm>
            <a:off x="7528876" y="4044886"/>
            <a:ext cx="2498000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altLang="ko" sz="2667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80,000</a:t>
            </a:r>
            <a:endParaRPr sz="2667" b="1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4" name="Google Shape;324;p43"/>
          <p:cNvSpPr txBox="1"/>
          <p:nvPr/>
        </p:nvSpPr>
        <p:spPr>
          <a:xfrm>
            <a:off x="1286001" y="1867272"/>
            <a:ext cx="96404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endParaRPr sz="1467">
              <a:solidFill>
                <a:srgbClr val="7F7F7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25" name="Google Shape;325;p43" descr="문서 단색으로 채워진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11257" y="2920693"/>
            <a:ext cx="963892" cy="963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358383" y="234220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i="1" dirty="0">
                <a:solidFill>
                  <a:prstClr val="white"/>
                </a:solidFill>
              </a:rPr>
              <a:t>구성도</a:t>
            </a:r>
            <a:r>
              <a:rPr lang="ko-KR" altLang="en-US" sz="2400" b="1" i="1">
                <a:solidFill>
                  <a:prstClr val="white"/>
                </a:solidFill>
              </a:rPr>
              <a:t> </a:t>
            </a:r>
            <a:r>
              <a:rPr lang="en-US" altLang="ko-KR" sz="2400" b="1" i="1">
                <a:solidFill>
                  <a:prstClr val="white"/>
                </a:solidFill>
              </a:rPr>
              <a:t>: </a:t>
            </a:r>
            <a:r>
              <a:rPr lang="ko-KR" altLang="en-US" sz="2400" b="1" i="1">
                <a:solidFill>
                  <a:prstClr val="white"/>
                </a:solidFill>
              </a:rPr>
              <a:t> </a:t>
            </a:r>
            <a:r>
              <a:rPr lang="en-US" altLang="ko-KR" sz="2400" b="1" i="1">
                <a:solidFill>
                  <a:prstClr val="white"/>
                </a:solidFill>
              </a:rPr>
              <a:t>NLP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54381-6948-410B-85FD-ECB6089C4102}"/>
              </a:ext>
            </a:extLst>
          </p:cNvPr>
          <p:cNvSpPr txBox="1"/>
          <p:nvPr/>
        </p:nvSpPr>
        <p:spPr>
          <a:xfrm>
            <a:off x="537882" y="901465"/>
            <a:ext cx="3539225" cy="318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467" b="1" dirty="0">
                <a:latin typeface="Avenir Next LT Pro" panose="020F0502020204030204" pitchFamily="34" charset="0"/>
                <a:ea typeface="AppleGothic" pitchFamily="2" charset="-127"/>
              </a:rPr>
              <a:t>전체적인 구성도</a:t>
            </a:r>
            <a:endParaRPr kumimoji="1" lang="ko-Kore-KR" altLang="en-US" sz="1467" b="1" dirty="0"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pic>
        <p:nvPicPr>
          <p:cNvPr id="26" name="그래픽 25" descr="핀치 확대 단색으로 채워진">
            <a:extLst>
              <a:ext uri="{FF2B5EF4-FFF2-40B4-BE49-F238E27FC236}">
                <a16:creationId xmlns:a16="http://schemas.microsoft.com/office/drawing/2014/main" id="{514D8206-468C-41F2-A2F3-1765C6729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45105" y="2313082"/>
            <a:ext cx="751122" cy="751122"/>
          </a:xfrm>
          <a:prstGeom prst="rect">
            <a:avLst/>
          </a:prstGeom>
        </p:spPr>
      </p:pic>
      <p:sp>
        <p:nvSpPr>
          <p:cNvPr id="27" name="모서리가 둥근 직사각형 39">
            <a:extLst>
              <a:ext uri="{FF2B5EF4-FFF2-40B4-BE49-F238E27FC236}">
                <a16:creationId xmlns:a16="http://schemas.microsoft.com/office/drawing/2014/main" id="{C2139916-0189-4815-B133-4BFF91610ADF}"/>
              </a:ext>
            </a:extLst>
          </p:cNvPr>
          <p:cNvSpPr/>
          <p:nvPr/>
        </p:nvSpPr>
        <p:spPr>
          <a:xfrm>
            <a:off x="1540095" y="2108072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구부러진 연결선 99">
            <a:extLst>
              <a:ext uri="{FF2B5EF4-FFF2-40B4-BE49-F238E27FC236}">
                <a16:creationId xmlns:a16="http://schemas.microsoft.com/office/drawing/2014/main" id="{02FE0F3A-C392-49BF-BBC4-8884812FDB32}"/>
              </a:ext>
            </a:extLst>
          </p:cNvPr>
          <p:cNvCxnSpPr/>
          <p:nvPr/>
        </p:nvCxnSpPr>
        <p:spPr>
          <a:xfrm rot="16200000" flipV="1">
            <a:off x="3088980" y="887048"/>
            <a:ext cx="101600" cy="2129415"/>
          </a:xfrm>
          <a:prstGeom prst="curvedConnector3">
            <a:avLst>
              <a:gd name="adj1" fmla="val 325000"/>
            </a:avLst>
          </a:prstGeom>
          <a:ln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모서리가 둥근 직사각형 39">
            <a:extLst>
              <a:ext uri="{FF2B5EF4-FFF2-40B4-BE49-F238E27FC236}">
                <a16:creationId xmlns:a16="http://schemas.microsoft.com/office/drawing/2014/main" id="{1631A229-A578-4118-9B81-4222CDCAF975}"/>
              </a:ext>
            </a:extLst>
          </p:cNvPr>
          <p:cNvSpPr/>
          <p:nvPr/>
        </p:nvSpPr>
        <p:spPr>
          <a:xfrm>
            <a:off x="3823545" y="2264929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75">
            <a:extLst>
              <a:ext uri="{FF2B5EF4-FFF2-40B4-BE49-F238E27FC236}">
                <a16:creationId xmlns:a16="http://schemas.microsoft.com/office/drawing/2014/main" id="{17B15E0C-8E7D-4AFE-BA05-70B110FA267E}"/>
              </a:ext>
            </a:extLst>
          </p:cNvPr>
          <p:cNvSpPr/>
          <p:nvPr/>
        </p:nvSpPr>
        <p:spPr>
          <a:xfrm>
            <a:off x="3836179" y="3619697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D28040-8E3E-468D-9281-1818BDF5A148}"/>
              </a:ext>
            </a:extLst>
          </p:cNvPr>
          <p:cNvSpPr/>
          <p:nvPr/>
        </p:nvSpPr>
        <p:spPr>
          <a:xfrm>
            <a:off x="3607093" y="5022496"/>
            <a:ext cx="2435125" cy="590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NLP </a:t>
            </a: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학습 및 분류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NLP 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학습모델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감성사전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3" name="모서리가 둥근 직사각형 40">
            <a:extLst>
              <a:ext uri="{FF2B5EF4-FFF2-40B4-BE49-F238E27FC236}">
                <a16:creationId xmlns:a16="http://schemas.microsoft.com/office/drawing/2014/main" id="{FE254957-518E-4B61-9AC5-A34AAC1979DB}"/>
              </a:ext>
            </a:extLst>
          </p:cNvPr>
          <p:cNvSpPr/>
          <p:nvPr/>
        </p:nvSpPr>
        <p:spPr>
          <a:xfrm>
            <a:off x="6486852" y="2201239"/>
            <a:ext cx="1161142" cy="1161142"/>
          </a:xfrm>
          <a:prstGeom prst="roundRect">
            <a:avLst/>
          </a:prstGeom>
          <a:noFill/>
          <a:ln w="1301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41">
            <a:extLst>
              <a:ext uri="{FF2B5EF4-FFF2-40B4-BE49-F238E27FC236}">
                <a16:creationId xmlns:a16="http://schemas.microsoft.com/office/drawing/2014/main" id="{80667E76-CB09-4D03-923C-7387120434FA}"/>
              </a:ext>
            </a:extLst>
          </p:cNvPr>
          <p:cNvSpPr/>
          <p:nvPr/>
        </p:nvSpPr>
        <p:spPr>
          <a:xfrm>
            <a:off x="9270832" y="2845500"/>
            <a:ext cx="1161142" cy="1161142"/>
          </a:xfrm>
          <a:prstGeom prst="roundRect">
            <a:avLst/>
          </a:prstGeom>
          <a:noFill/>
          <a:ln w="1301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구부러진 연결선 100">
            <a:extLst>
              <a:ext uri="{FF2B5EF4-FFF2-40B4-BE49-F238E27FC236}">
                <a16:creationId xmlns:a16="http://schemas.microsoft.com/office/drawing/2014/main" id="{DF5115CA-4570-4D12-B22D-300ADF0D4C6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017898" y="2327885"/>
            <a:ext cx="129929" cy="2093133"/>
          </a:xfrm>
          <a:prstGeom prst="curvedConnector3">
            <a:avLst>
              <a:gd name="adj1" fmla="val -175942"/>
            </a:avLst>
          </a:prstGeom>
          <a:ln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0" name="그래픽 39" descr="서적 단색으로 채워진">
            <a:extLst>
              <a:ext uri="{FF2B5EF4-FFF2-40B4-BE49-F238E27FC236}">
                <a16:creationId xmlns:a16="http://schemas.microsoft.com/office/drawing/2014/main" id="{BBEBA251-6A3C-4603-91CB-5200463151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72667" y="3885108"/>
            <a:ext cx="662897" cy="662897"/>
          </a:xfrm>
          <a:prstGeom prst="rect">
            <a:avLst/>
          </a:prstGeom>
        </p:spPr>
      </p:pic>
      <p:pic>
        <p:nvPicPr>
          <p:cNvPr id="41" name="그래픽 40" descr="목표 대상 그룹 단색으로 채워진">
            <a:extLst>
              <a:ext uri="{FF2B5EF4-FFF2-40B4-BE49-F238E27FC236}">
                <a16:creationId xmlns:a16="http://schemas.microsoft.com/office/drawing/2014/main" id="{9F81961A-AF6D-425E-888D-0F9DE86A5F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99071" y="2480778"/>
            <a:ext cx="690641" cy="690641"/>
          </a:xfrm>
          <a:prstGeom prst="rect">
            <a:avLst/>
          </a:prstGeom>
        </p:spPr>
      </p:pic>
      <p:pic>
        <p:nvPicPr>
          <p:cNvPr id="43" name="그래픽 42" descr="강의실 단색으로 채워진">
            <a:extLst>
              <a:ext uri="{FF2B5EF4-FFF2-40B4-BE49-F238E27FC236}">
                <a16:creationId xmlns:a16="http://schemas.microsoft.com/office/drawing/2014/main" id="{A9BB5D34-270F-484D-91AB-DFDB24A03E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072667" y="2521380"/>
            <a:ext cx="650039" cy="650039"/>
          </a:xfrm>
          <a:prstGeom prst="rect">
            <a:avLst/>
          </a:prstGeom>
        </p:spPr>
      </p:pic>
      <p:pic>
        <p:nvPicPr>
          <p:cNvPr id="45" name="그래픽 44" descr="원형 차트가 있는 프레젠테이션 단색으로 채워진">
            <a:extLst>
              <a:ext uri="{FF2B5EF4-FFF2-40B4-BE49-F238E27FC236}">
                <a16:creationId xmlns:a16="http://schemas.microsoft.com/office/drawing/2014/main" id="{C7D070AE-4729-4B85-9B1E-AB39D4218D0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87418" y="3049465"/>
            <a:ext cx="753211" cy="753211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1852E552-E1E5-4824-B61B-DB53FB817DAD}"/>
              </a:ext>
            </a:extLst>
          </p:cNvPr>
          <p:cNvSpPr/>
          <p:nvPr/>
        </p:nvSpPr>
        <p:spPr>
          <a:xfrm>
            <a:off x="6477324" y="3614096"/>
            <a:ext cx="2435125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분석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결과 분석 및 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마케팅 전략 도출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8E6C3E3-3E3C-4EFA-8612-A59B4171CBF2}"/>
              </a:ext>
            </a:extLst>
          </p:cNvPr>
          <p:cNvSpPr/>
          <p:nvPr/>
        </p:nvSpPr>
        <p:spPr>
          <a:xfrm>
            <a:off x="9270832" y="4178521"/>
            <a:ext cx="1898775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결과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웹페이지 통계적자료 도출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전략 게시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2489E75-0651-47A3-8BAE-A04F9D5E3BE0}"/>
              </a:ext>
            </a:extLst>
          </p:cNvPr>
          <p:cNvSpPr/>
          <p:nvPr/>
        </p:nvSpPr>
        <p:spPr>
          <a:xfrm>
            <a:off x="1455299" y="3502319"/>
            <a:ext cx="2435125" cy="590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Web Crawling</a:t>
            </a: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리뷰사이트 웹 크롤링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4A8145C4-F8CD-4B37-A5D3-708441184CE0}"/>
              </a:ext>
            </a:extLst>
          </p:cNvPr>
          <p:cNvCxnSpPr>
            <a:cxnSpLocks/>
          </p:cNvCxnSpPr>
          <p:nvPr/>
        </p:nvCxnSpPr>
        <p:spPr>
          <a:xfrm>
            <a:off x="5607113" y="3439416"/>
            <a:ext cx="488886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170021-DA34-4D44-B15E-66F09F6A36BE}"/>
              </a:ext>
            </a:extLst>
          </p:cNvPr>
          <p:cNvSpPr/>
          <p:nvPr/>
        </p:nvSpPr>
        <p:spPr>
          <a:xfrm>
            <a:off x="3767124" y="1920567"/>
            <a:ext cx="1310529" cy="1993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360F273-1C7F-4BA1-BE28-61554EFFB388}"/>
              </a:ext>
            </a:extLst>
          </p:cNvPr>
          <p:cNvSpPr/>
          <p:nvPr/>
        </p:nvSpPr>
        <p:spPr>
          <a:xfrm>
            <a:off x="3212742" y="1886810"/>
            <a:ext cx="2394371" cy="396788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861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16;p43">
            <a:extLst>
              <a:ext uri="{FF2B5EF4-FFF2-40B4-BE49-F238E27FC236}">
                <a16:creationId xmlns:a16="http://schemas.microsoft.com/office/drawing/2014/main" id="{BA00C0F9-C7D1-493B-9C1A-E34761B17990}"/>
              </a:ext>
            </a:extLst>
          </p:cNvPr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319;p43">
            <a:extLst>
              <a:ext uri="{FF2B5EF4-FFF2-40B4-BE49-F238E27FC236}">
                <a16:creationId xmlns:a16="http://schemas.microsoft.com/office/drawing/2014/main" id="{AC8C632E-7A60-4D76-9C92-83DCC3CECA3C}"/>
              </a:ext>
            </a:extLst>
          </p:cNvPr>
          <p:cNvSpPr txBox="1"/>
          <p:nvPr/>
        </p:nvSpPr>
        <p:spPr>
          <a:xfrm>
            <a:off x="4502169" y="164455"/>
            <a:ext cx="3187662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sz="2667" b="1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NLP </a:t>
            </a:r>
            <a:r>
              <a:rPr lang="ko-KR" altLang="en-US" sz="2667" b="1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학습 및 분류</a:t>
            </a:r>
            <a:endParaRPr sz="2667" b="1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F06E4B-F572-624B-A392-B175AF939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38" y="2935941"/>
            <a:ext cx="4140387" cy="176411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0E6667-F717-4FB9-A435-D0DF2F9106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1769" y="2663868"/>
            <a:ext cx="4979988" cy="23157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Google Shape;319;p43">
            <a:extLst>
              <a:ext uri="{FF2B5EF4-FFF2-40B4-BE49-F238E27FC236}">
                <a16:creationId xmlns:a16="http://schemas.microsoft.com/office/drawing/2014/main" id="{126015D5-1391-4FDD-B9A5-D1B368C76216}"/>
              </a:ext>
            </a:extLst>
          </p:cNvPr>
          <p:cNvSpPr txBox="1"/>
          <p:nvPr/>
        </p:nvSpPr>
        <p:spPr>
          <a:xfrm>
            <a:off x="7113932" y="5611008"/>
            <a:ext cx="3655667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ko-KR" altLang="en-US" sz="2667" b="1" dirty="0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2667" b="1" dirty="0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" name="그래픽 9" descr="추가 단색으로 채워진">
            <a:extLst>
              <a:ext uri="{FF2B5EF4-FFF2-40B4-BE49-F238E27FC236}">
                <a16:creationId xmlns:a16="http://schemas.microsoft.com/office/drawing/2014/main" id="{22DD0899-2D4B-48A1-AAA3-1CCEF306E8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00463" y="5116321"/>
            <a:ext cx="482600" cy="482600"/>
          </a:xfrm>
          <a:prstGeom prst="rect">
            <a:avLst/>
          </a:prstGeom>
        </p:spPr>
      </p:pic>
      <p:sp>
        <p:nvSpPr>
          <p:cNvPr id="11" name="Google Shape;337;p44">
            <a:extLst>
              <a:ext uri="{FF2B5EF4-FFF2-40B4-BE49-F238E27FC236}">
                <a16:creationId xmlns:a16="http://schemas.microsoft.com/office/drawing/2014/main" id="{FC01099E-094B-4F39-96B0-49EE9D84B0DF}"/>
              </a:ext>
            </a:extLst>
          </p:cNvPr>
          <p:cNvSpPr txBox="1"/>
          <p:nvPr/>
        </p:nvSpPr>
        <p:spPr>
          <a:xfrm>
            <a:off x="6889781" y="2058467"/>
            <a:ext cx="4103967" cy="4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-KR" altLang="en-US" sz="2400">
                <a:latin typeface="Avenir"/>
                <a:ea typeface="Avenir"/>
                <a:cs typeface="Avenir"/>
                <a:sym typeface="Avenir"/>
              </a:rPr>
              <a:t>빈도수에 따른 전처리 수행</a:t>
            </a:r>
            <a:endParaRPr lang="ko-KR" altLang="en-US" sz="2400">
              <a:latin typeface="Avenir"/>
              <a:ea typeface="Avenir"/>
              <a:cs typeface="Avenir"/>
            </a:endParaRPr>
          </a:p>
        </p:txBody>
      </p:sp>
      <p:sp>
        <p:nvSpPr>
          <p:cNvPr id="12" name="Google Shape;337;p44">
            <a:extLst>
              <a:ext uri="{FF2B5EF4-FFF2-40B4-BE49-F238E27FC236}">
                <a16:creationId xmlns:a16="http://schemas.microsoft.com/office/drawing/2014/main" id="{022B003B-C031-4422-913B-F6B58E2EADE7}"/>
              </a:ext>
            </a:extLst>
          </p:cNvPr>
          <p:cNvSpPr txBox="1"/>
          <p:nvPr/>
        </p:nvSpPr>
        <p:spPr>
          <a:xfrm>
            <a:off x="7151266" y="5838470"/>
            <a:ext cx="3501308" cy="5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US" altLang="ko-KR" sz="2800" b="1">
                <a:solidFill>
                  <a:srgbClr val="FFA126"/>
                </a:solidFill>
                <a:latin typeface="Avenir"/>
                <a:ea typeface="Avenir"/>
                <a:cs typeface="Avenir"/>
                <a:sym typeface="Avenir"/>
              </a:rPr>
              <a:t>TF-IDF </a:t>
            </a:r>
            <a:r>
              <a:rPr lang="ko-KR" altLang="en-US" sz="2800" b="1">
                <a:solidFill>
                  <a:srgbClr val="FFA126"/>
                </a:solidFill>
                <a:latin typeface="Avenir"/>
                <a:ea typeface="Avenir"/>
                <a:cs typeface="Avenir"/>
                <a:sym typeface="Avenir"/>
              </a:rPr>
              <a:t>알고리즘</a:t>
            </a:r>
            <a:endParaRPr lang="ko-KR" altLang="en-US" sz="2800" b="1">
              <a:solidFill>
                <a:srgbClr val="FFA126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3" name="Google Shape;265;p41">
            <a:extLst>
              <a:ext uri="{FF2B5EF4-FFF2-40B4-BE49-F238E27FC236}">
                <a16:creationId xmlns:a16="http://schemas.microsoft.com/office/drawing/2014/main" id="{C3442E77-CF1D-4F5F-809C-960CF8D9DAF9}"/>
              </a:ext>
            </a:extLst>
          </p:cNvPr>
          <p:cNvSpPr txBox="1"/>
          <p:nvPr/>
        </p:nvSpPr>
        <p:spPr>
          <a:xfrm>
            <a:off x="4063969" y="697944"/>
            <a:ext cx="3725395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-KR" altLang="en-US" sz="1467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데이터 전처리</a:t>
            </a:r>
            <a:endParaRPr sz="1467" b="1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D8C91D14-4495-45AD-81FD-C0B4521436AF}"/>
              </a:ext>
            </a:extLst>
          </p:cNvPr>
          <p:cNvSpPr/>
          <p:nvPr/>
        </p:nvSpPr>
        <p:spPr>
          <a:xfrm>
            <a:off x="4912965" y="3429167"/>
            <a:ext cx="976156" cy="48309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31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3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43"/>
          <p:cNvSpPr txBox="1"/>
          <p:nvPr/>
        </p:nvSpPr>
        <p:spPr>
          <a:xfrm>
            <a:off x="5311085" y="257167"/>
            <a:ext cx="1695505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sz="2667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NLP</a:t>
            </a:r>
            <a:r>
              <a:rPr lang="ko-KR" altLang="en-US" sz="2667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학습</a:t>
            </a:r>
            <a:endParaRPr sz="2667" b="1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8" name="Google Shape;318;p43"/>
          <p:cNvSpPr txBox="1"/>
          <p:nvPr/>
        </p:nvSpPr>
        <p:spPr>
          <a:xfrm>
            <a:off x="4080201" y="916267"/>
            <a:ext cx="4052000" cy="574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크롤링 및 </a:t>
            </a:r>
            <a:r>
              <a:rPr lang="en-US" altLang="ko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NLP </a:t>
            </a:r>
            <a:r>
              <a:rPr lang="ko" altLang="en-US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학습을 통한 긍</a:t>
            </a:r>
            <a:r>
              <a:rPr lang="en-US" altLang="ko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,</a:t>
            </a:r>
            <a:r>
              <a:rPr lang="ko" altLang="en-US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부정 모델 생성</a:t>
            </a:r>
            <a:endParaRPr sz="1467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ctr"/>
            <a:endParaRPr sz="1467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382D38-9BEF-4BE6-81B8-44556A584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730" y="2827887"/>
            <a:ext cx="3185600" cy="1835569"/>
          </a:xfrm>
          <a:prstGeom prst="rect">
            <a:avLst/>
          </a:prstGeom>
        </p:spPr>
      </p:pic>
      <p:sp>
        <p:nvSpPr>
          <p:cNvPr id="14" name="Google Shape;319;p43">
            <a:extLst>
              <a:ext uri="{FF2B5EF4-FFF2-40B4-BE49-F238E27FC236}">
                <a16:creationId xmlns:a16="http://schemas.microsoft.com/office/drawing/2014/main" id="{A1CF03B8-7CBD-4C16-A3C5-5283D23AA1E5}"/>
              </a:ext>
            </a:extLst>
          </p:cNvPr>
          <p:cNvSpPr txBox="1"/>
          <p:nvPr/>
        </p:nvSpPr>
        <p:spPr>
          <a:xfrm>
            <a:off x="1757441" y="4897144"/>
            <a:ext cx="2105922" cy="943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altLang="ko" sz="2667" b="1" dirty="0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TensorFlow</a:t>
            </a:r>
          </a:p>
          <a:p>
            <a:r>
              <a:rPr lang="en-US" sz="2667" b="1" dirty="0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Keras</a:t>
            </a:r>
            <a:endParaRPr sz="2667" b="1" dirty="0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3646CFF-DB5A-4E60-A079-30B87BFBE572}"/>
              </a:ext>
            </a:extLst>
          </p:cNvPr>
          <p:cNvGrpSpPr/>
          <p:nvPr/>
        </p:nvGrpSpPr>
        <p:grpSpPr>
          <a:xfrm>
            <a:off x="7205499" y="2432686"/>
            <a:ext cx="3548267" cy="3129882"/>
            <a:chOff x="6608599" y="2759528"/>
            <a:chExt cx="3548267" cy="312988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AA85E92-6FE8-4CFA-B04D-E9F409457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08599" y="2759528"/>
              <a:ext cx="3548267" cy="2464458"/>
            </a:xfrm>
            <a:prstGeom prst="rect">
              <a:avLst/>
            </a:prstGeom>
          </p:spPr>
        </p:pic>
        <p:sp>
          <p:nvSpPr>
            <p:cNvPr id="17" name="Google Shape;319;p43">
              <a:extLst>
                <a:ext uri="{FF2B5EF4-FFF2-40B4-BE49-F238E27FC236}">
                  <a16:creationId xmlns:a16="http://schemas.microsoft.com/office/drawing/2014/main" id="{632D9765-06EB-4FBB-9F05-589380F25793}"/>
                </a:ext>
              </a:extLst>
            </p:cNvPr>
            <p:cNvSpPr txBox="1"/>
            <p:nvPr/>
          </p:nvSpPr>
          <p:spPr>
            <a:xfrm>
              <a:off x="7329771" y="5355921"/>
              <a:ext cx="2105922" cy="5334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r>
                <a:rPr lang="ko-KR" altLang="en-US" sz="2667" b="1" dirty="0">
                  <a:solidFill>
                    <a:srgbClr val="A5A5A5"/>
                  </a:solidFill>
                  <a:latin typeface="Avenir"/>
                  <a:ea typeface="Avenir"/>
                  <a:cs typeface="Avenir"/>
                  <a:sym typeface="Avenir"/>
                </a:rPr>
                <a:t>인공 신경망</a:t>
              </a:r>
              <a:endParaRPr sz="2667" b="1" dirty="0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pic>
        <p:nvPicPr>
          <p:cNvPr id="8" name="그래픽 7" descr="오른쪽 화살표 단색으로 채워진">
            <a:extLst>
              <a:ext uri="{FF2B5EF4-FFF2-40B4-BE49-F238E27FC236}">
                <a16:creationId xmlns:a16="http://schemas.microsoft.com/office/drawing/2014/main" id="{CD4D7754-2C8A-4F30-88CC-17BBFAE561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800" y="34290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731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7A9C0EF7-41F3-EA41-A886-68858DCC58A7}"/>
              </a:ext>
            </a:extLst>
          </p:cNvPr>
          <p:cNvSpPr/>
          <p:nvPr/>
        </p:nvSpPr>
        <p:spPr>
          <a:xfrm>
            <a:off x="9609498" y="6185442"/>
            <a:ext cx="2240380" cy="62704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18" name="그래픽 117" descr="시계 반대 방향으로 굽은 사선 화살표 단색으로 채워진">
            <a:extLst>
              <a:ext uri="{FF2B5EF4-FFF2-40B4-BE49-F238E27FC236}">
                <a16:creationId xmlns:a16="http://schemas.microsoft.com/office/drawing/2014/main" id="{47894907-6490-8349-8ADC-6BC55E5E3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395564" y="4262111"/>
            <a:ext cx="1181617" cy="1383293"/>
          </a:xfrm>
          <a:prstGeom prst="rect">
            <a:avLst/>
          </a:prstGeom>
        </p:spPr>
      </p:pic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C838477C-A40F-EB47-8B88-0AB700CE0345}"/>
              </a:ext>
            </a:extLst>
          </p:cNvPr>
          <p:cNvSpPr/>
          <p:nvPr/>
        </p:nvSpPr>
        <p:spPr>
          <a:xfrm>
            <a:off x="361215" y="5829989"/>
            <a:ext cx="4831403" cy="45652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6" name="Google Shape;316;p43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43"/>
          <p:cNvSpPr txBox="1"/>
          <p:nvPr/>
        </p:nvSpPr>
        <p:spPr>
          <a:xfrm>
            <a:off x="5311085" y="257167"/>
            <a:ext cx="1695505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sz="2667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NLP</a:t>
            </a:r>
            <a:r>
              <a:rPr lang="ko-KR" altLang="en-US" sz="2667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학습</a:t>
            </a:r>
            <a:endParaRPr sz="2667" b="1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8" name="Google Shape;318;p43"/>
          <p:cNvSpPr txBox="1"/>
          <p:nvPr/>
        </p:nvSpPr>
        <p:spPr>
          <a:xfrm>
            <a:off x="4080201" y="916267"/>
            <a:ext cx="4052000" cy="574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크롤링 및 </a:t>
            </a:r>
            <a:r>
              <a:rPr lang="en-US" altLang="ko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NLP </a:t>
            </a:r>
            <a:r>
              <a:rPr lang="ko" altLang="en-US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학습을 통한 긍</a:t>
            </a:r>
            <a:r>
              <a:rPr lang="en-US" altLang="ko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,</a:t>
            </a:r>
            <a:r>
              <a:rPr lang="ko" altLang="en-US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부정 모델 생성</a:t>
            </a:r>
            <a:endParaRPr sz="1467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ctr"/>
            <a:endParaRPr sz="1467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382D38-9BEF-4BE6-81B8-44556A584C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373" y="1878400"/>
            <a:ext cx="1093887" cy="630307"/>
          </a:xfrm>
          <a:prstGeom prst="rect">
            <a:avLst/>
          </a:prstGeom>
        </p:spPr>
      </p:pic>
      <p:grpSp>
        <p:nvGrpSpPr>
          <p:cNvPr id="89" name="그룹 88">
            <a:extLst>
              <a:ext uri="{FF2B5EF4-FFF2-40B4-BE49-F238E27FC236}">
                <a16:creationId xmlns:a16="http://schemas.microsoft.com/office/drawing/2014/main" id="{9651D130-3824-974B-9676-DD032753FBE8}"/>
              </a:ext>
            </a:extLst>
          </p:cNvPr>
          <p:cNvGrpSpPr/>
          <p:nvPr/>
        </p:nvGrpSpPr>
        <p:grpSpPr>
          <a:xfrm>
            <a:off x="6418552" y="2666268"/>
            <a:ext cx="4635370" cy="2598906"/>
            <a:chOff x="3856428" y="2794667"/>
            <a:chExt cx="4635370" cy="259890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DCE5661-B0DB-F144-98E5-D42275502775}"/>
                </a:ext>
              </a:extLst>
            </p:cNvPr>
            <p:cNvSpPr/>
            <p:nvPr/>
          </p:nvSpPr>
          <p:spPr>
            <a:xfrm>
              <a:off x="3964132" y="3084713"/>
              <a:ext cx="502920" cy="2308860"/>
            </a:xfrm>
            <a:prstGeom prst="rect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66A1EDA-8514-8C4E-B82C-E8824C47C754}"/>
                </a:ext>
              </a:extLst>
            </p:cNvPr>
            <p:cNvSpPr/>
            <p:nvPr/>
          </p:nvSpPr>
          <p:spPr>
            <a:xfrm>
              <a:off x="6913072" y="3084713"/>
              <a:ext cx="502920" cy="2308860"/>
            </a:xfrm>
            <a:prstGeom prst="rect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E8D2E54E-9D09-1046-9AB3-6A9BC2B6DF23}"/>
                    </a:ext>
                  </a:extLst>
                </p:cNvPr>
                <p:cNvSpPr/>
                <p:nvPr/>
              </p:nvSpPr>
              <p:spPr>
                <a:xfrm>
                  <a:off x="4098434" y="3217452"/>
                  <a:ext cx="234315" cy="234315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ko-Kore-KR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m:oMathPara>
                  </a14:m>
                  <a:endParaRPr kumimoji="1" lang="ko-Kore-KR" altLang="en-US" dirty="0"/>
                </a:p>
              </p:txBody>
            </p:sp>
          </mc:Choice>
          <mc:Fallback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E8D2E54E-9D09-1046-9AB3-6A9BC2B6DF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98434" y="3217452"/>
                  <a:ext cx="234315" cy="234315"/>
                </a:xfrm>
                <a:prstGeom prst="ellipse">
                  <a:avLst/>
                </a:prstGeom>
                <a:blipFill>
                  <a:blip r:embed="rId6"/>
                  <a:stretch>
                    <a:fillRect l="-10000" b="-4762"/>
                  </a:stretch>
                </a:blipFill>
                <a:ln>
                  <a:solidFill>
                    <a:schemeClr val="tx1"/>
                  </a:solidFill>
                  <a:prstDash val="sysDot"/>
                </a:ln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0C9CBF93-3D2F-A04A-AE01-3F5DE5FAB77F}"/>
                    </a:ext>
                  </a:extLst>
                </p:cNvPr>
                <p:cNvSpPr/>
                <p:nvPr/>
              </p:nvSpPr>
              <p:spPr>
                <a:xfrm>
                  <a:off x="4098434" y="3651792"/>
                  <a:ext cx="234315" cy="234315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ko-Kore-KR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kumimoji="1" lang="ko-Kore-KR" altLang="en-US" dirty="0"/>
                </a:p>
              </p:txBody>
            </p:sp>
          </mc:Choice>
          <mc:Fallback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0C9CBF93-3D2F-A04A-AE01-3F5DE5FAB77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98434" y="3651792"/>
                  <a:ext cx="234315" cy="234315"/>
                </a:xfrm>
                <a:prstGeom prst="ellipse">
                  <a:avLst/>
                </a:prstGeom>
                <a:blipFill>
                  <a:blip r:embed="rId7"/>
                  <a:stretch>
                    <a:fillRect l="-10000" b="-4762"/>
                  </a:stretch>
                </a:blipFill>
                <a:ln>
                  <a:solidFill>
                    <a:schemeClr val="tx1"/>
                  </a:solidFill>
                  <a:prstDash val="sysDot"/>
                </a:ln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5FA4443D-AC99-F949-8E7D-1B6F29878A31}"/>
                    </a:ext>
                  </a:extLst>
                </p:cNvPr>
                <p:cNvSpPr/>
                <p:nvPr/>
              </p:nvSpPr>
              <p:spPr>
                <a:xfrm>
                  <a:off x="4098433" y="4086132"/>
                  <a:ext cx="234315" cy="234315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ko-Kore-KR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kumimoji="1" lang="ko-Kore-KR" altLang="en-US" dirty="0"/>
                </a:p>
              </p:txBody>
            </p:sp>
          </mc:Choice>
          <mc:Fallback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5FA4443D-AC99-F949-8E7D-1B6F29878A3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98433" y="4086132"/>
                  <a:ext cx="234315" cy="234315"/>
                </a:xfrm>
                <a:prstGeom prst="ellipse">
                  <a:avLst/>
                </a:prstGeom>
                <a:blipFill>
                  <a:blip r:embed="rId8"/>
                  <a:stretch>
                    <a:fillRect l="-10000" b="-5000"/>
                  </a:stretch>
                </a:blipFill>
                <a:ln>
                  <a:solidFill>
                    <a:schemeClr val="tx1"/>
                  </a:solidFill>
                  <a:prstDash val="sysDot"/>
                </a:ln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F5F92EC4-89C7-D843-9774-82DA6F6C85E8}"/>
                    </a:ext>
                  </a:extLst>
                </p:cNvPr>
                <p:cNvSpPr/>
                <p:nvPr/>
              </p:nvSpPr>
              <p:spPr>
                <a:xfrm>
                  <a:off x="4098433" y="5034069"/>
                  <a:ext cx="234315" cy="234315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ko-Kore-KR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64</m:t>
                            </m:r>
                          </m:sub>
                        </m:sSub>
                      </m:oMath>
                    </m:oMathPara>
                  </a14:m>
                  <a:endParaRPr kumimoji="1" lang="ko-Kore-KR" altLang="en-US" dirty="0"/>
                </a:p>
              </p:txBody>
            </p:sp>
          </mc:Choice>
          <mc:Fallback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F5F92EC4-89C7-D843-9774-82DA6F6C85E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98433" y="5034069"/>
                  <a:ext cx="234315" cy="234315"/>
                </a:xfrm>
                <a:prstGeom prst="ellipse">
                  <a:avLst/>
                </a:prstGeom>
                <a:blipFill>
                  <a:blip r:embed="rId9"/>
                  <a:stretch>
                    <a:fillRect l="-25000" b="-4762"/>
                  </a:stretch>
                </a:blipFill>
                <a:ln>
                  <a:solidFill>
                    <a:schemeClr val="tx1"/>
                  </a:solidFill>
                  <a:prstDash val="sysDot"/>
                </a:ln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7577FB5-66E6-3C4C-9B9B-9EBA726B535B}"/>
                </a:ext>
              </a:extLst>
            </p:cNvPr>
            <p:cNvSpPr/>
            <p:nvPr/>
          </p:nvSpPr>
          <p:spPr>
            <a:xfrm>
              <a:off x="4192730" y="4520472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37C28BA-18BB-7B44-8599-29E2F0D0F521}"/>
                </a:ext>
              </a:extLst>
            </p:cNvPr>
            <p:cNvSpPr/>
            <p:nvPr/>
          </p:nvSpPr>
          <p:spPr>
            <a:xfrm>
              <a:off x="4192730" y="4654398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CEF265F-2A46-DB46-BD75-FE1D172CA113}"/>
                </a:ext>
              </a:extLst>
            </p:cNvPr>
            <p:cNvSpPr/>
            <p:nvPr/>
          </p:nvSpPr>
          <p:spPr>
            <a:xfrm>
              <a:off x="4192730" y="4764233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7A04CF5-6849-1747-B3ED-3DD5B36B401E}"/>
                </a:ext>
              </a:extLst>
            </p:cNvPr>
            <p:cNvSpPr/>
            <p:nvPr/>
          </p:nvSpPr>
          <p:spPr>
            <a:xfrm>
              <a:off x="5438602" y="3084713"/>
              <a:ext cx="502920" cy="2308860"/>
            </a:xfrm>
            <a:prstGeom prst="rect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750B9121-8CB8-BA4A-B03A-757DB3B1C039}"/>
                    </a:ext>
                  </a:extLst>
                </p:cNvPr>
                <p:cNvSpPr/>
                <p:nvPr/>
              </p:nvSpPr>
              <p:spPr>
                <a:xfrm>
                  <a:off x="5572904" y="3217452"/>
                  <a:ext cx="234315" cy="234315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ko-Kore-KR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m:oMathPara>
                  </a14:m>
                  <a:endParaRPr kumimoji="1" lang="ko-Kore-KR" altLang="en-US" dirty="0"/>
                </a:p>
              </p:txBody>
            </p:sp>
          </mc:Choice>
          <mc:Fallback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750B9121-8CB8-BA4A-B03A-757DB3B1C03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2904" y="3217452"/>
                  <a:ext cx="234315" cy="234315"/>
                </a:xfrm>
                <a:prstGeom prst="ellipse">
                  <a:avLst/>
                </a:prstGeom>
                <a:blipFill>
                  <a:blip r:embed="rId10"/>
                  <a:stretch>
                    <a:fillRect l="-4762" b="-4762"/>
                  </a:stretch>
                </a:blipFill>
                <a:ln>
                  <a:solidFill>
                    <a:schemeClr val="tx1"/>
                  </a:solidFill>
                  <a:prstDash val="sysDot"/>
                </a:ln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C8F0C744-5049-9B4C-B97F-6B732BAEE619}"/>
                    </a:ext>
                  </a:extLst>
                </p:cNvPr>
                <p:cNvSpPr/>
                <p:nvPr/>
              </p:nvSpPr>
              <p:spPr>
                <a:xfrm>
                  <a:off x="5572904" y="3651792"/>
                  <a:ext cx="234315" cy="234315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ko-Kore-KR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kumimoji="1" lang="ko-Kore-KR" altLang="en-US" dirty="0"/>
                </a:p>
              </p:txBody>
            </p:sp>
          </mc:Choice>
          <mc:Fallback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C8F0C744-5049-9B4C-B97F-6B732BAEE6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2904" y="3651792"/>
                  <a:ext cx="234315" cy="234315"/>
                </a:xfrm>
                <a:prstGeom prst="ellipse">
                  <a:avLst/>
                </a:prstGeom>
                <a:blipFill>
                  <a:blip r:embed="rId11"/>
                  <a:stretch>
                    <a:fillRect l="-4762" b="-4762"/>
                  </a:stretch>
                </a:blipFill>
                <a:ln>
                  <a:solidFill>
                    <a:schemeClr val="tx1"/>
                  </a:solidFill>
                  <a:prstDash val="sysDot"/>
                </a:ln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DFE19A7D-6C84-B14D-8015-B65EE769E8AC}"/>
                    </a:ext>
                  </a:extLst>
                </p:cNvPr>
                <p:cNvSpPr/>
                <p:nvPr/>
              </p:nvSpPr>
              <p:spPr>
                <a:xfrm>
                  <a:off x="5572903" y="4086132"/>
                  <a:ext cx="234315" cy="234315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ko-Kore-KR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kumimoji="1" lang="ko-Kore-KR" altLang="en-US" dirty="0"/>
                </a:p>
              </p:txBody>
            </p:sp>
          </mc:Choice>
          <mc:Fallback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DFE19A7D-6C84-B14D-8015-B65EE769E8A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2903" y="4086132"/>
                  <a:ext cx="234315" cy="234315"/>
                </a:xfrm>
                <a:prstGeom prst="ellipse">
                  <a:avLst/>
                </a:prstGeom>
                <a:blipFill>
                  <a:blip r:embed="rId12"/>
                  <a:stretch>
                    <a:fillRect l="-4762" b="-5000"/>
                  </a:stretch>
                </a:blipFill>
                <a:ln>
                  <a:solidFill>
                    <a:schemeClr val="tx1"/>
                  </a:solidFill>
                  <a:prstDash val="sysDot"/>
                </a:ln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A0DB30F4-713C-D344-AA61-6AF4D298101E}"/>
                    </a:ext>
                  </a:extLst>
                </p:cNvPr>
                <p:cNvSpPr/>
                <p:nvPr/>
              </p:nvSpPr>
              <p:spPr>
                <a:xfrm>
                  <a:off x="5572903" y="5034069"/>
                  <a:ext cx="234315" cy="234315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ko-Kore-KR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64</m:t>
                            </m:r>
                          </m:sub>
                        </m:sSub>
                      </m:oMath>
                    </m:oMathPara>
                  </a14:m>
                  <a:endParaRPr kumimoji="1" lang="ko-Kore-KR" altLang="en-US" dirty="0"/>
                </a:p>
              </p:txBody>
            </p:sp>
          </mc:Choice>
          <mc:Fallback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A0DB30F4-713C-D344-AA61-6AF4D298101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2903" y="5034069"/>
                  <a:ext cx="234315" cy="234315"/>
                </a:xfrm>
                <a:prstGeom prst="ellipse">
                  <a:avLst/>
                </a:prstGeom>
                <a:blipFill>
                  <a:blip r:embed="rId13"/>
                  <a:stretch>
                    <a:fillRect l="-14286" b="-4762"/>
                  </a:stretch>
                </a:blipFill>
                <a:ln>
                  <a:solidFill>
                    <a:schemeClr val="tx1"/>
                  </a:solidFill>
                  <a:prstDash val="sysDot"/>
                </a:ln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26309B1E-A4D1-C447-930F-C5C023852AAB}"/>
                </a:ext>
              </a:extLst>
            </p:cNvPr>
            <p:cNvSpPr/>
            <p:nvPr/>
          </p:nvSpPr>
          <p:spPr>
            <a:xfrm>
              <a:off x="5667200" y="4520472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9454AE4-7A43-1C4C-B8B1-F19D98071599}"/>
                </a:ext>
              </a:extLst>
            </p:cNvPr>
            <p:cNvSpPr/>
            <p:nvPr/>
          </p:nvSpPr>
          <p:spPr>
            <a:xfrm>
              <a:off x="5667200" y="4654398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981221F8-AD99-5247-99B9-2CAA0EED667E}"/>
                </a:ext>
              </a:extLst>
            </p:cNvPr>
            <p:cNvSpPr/>
            <p:nvPr/>
          </p:nvSpPr>
          <p:spPr>
            <a:xfrm>
              <a:off x="5667200" y="4764233"/>
              <a:ext cx="45719" cy="4571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9D20A5CF-A7D9-8045-A61E-476B799DD807}"/>
                    </a:ext>
                  </a:extLst>
                </p:cNvPr>
                <p:cNvSpPr/>
                <p:nvPr/>
              </p:nvSpPr>
              <p:spPr>
                <a:xfrm>
                  <a:off x="7047374" y="4121985"/>
                  <a:ext cx="234315" cy="234315"/>
                </a:xfrm>
                <a:prstGeom prst="ellipse">
                  <a:avLst/>
                </a:prstGeom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ko-Kore-KR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ko-Kore-KR" sz="12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m:oMathPara>
                  </a14:m>
                  <a:endParaRPr kumimoji="1" lang="ko-Kore-KR" altLang="en-US" dirty="0"/>
                </a:p>
              </p:txBody>
            </p:sp>
          </mc:Choice>
          <mc:Fallback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9D20A5CF-A7D9-8045-A61E-476B799DD80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47374" y="4121985"/>
                  <a:ext cx="234315" cy="234315"/>
                </a:xfrm>
                <a:prstGeom prst="ellipse">
                  <a:avLst/>
                </a:prstGeom>
                <a:blipFill>
                  <a:blip r:embed="rId14"/>
                  <a:stretch>
                    <a:fillRect l="-10000" b="-4762"/>
                  </a:stretch>
                </a:blipFill>
                <a:ln>
                  <a:solidFill>
                    <a:schemeClr val="tx1"/>
                  </a:solidFill>
                  <a:prstDash val="sysDot"/>
                </a:ln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6" name="직선 연결선[R] 15">
              <a:extLst>
                <a:ext uri="{FF2B5EF4-FFF2-40B4-BE49-F238E27FC236}">
                  <a16:creationId xmlns:a16="http://schemas.microsoft.com/office/drawing/2014/main" id="{6CE7BEAC-CEDE-2848-978F-BF0AEE9F435F}"/>
                </a:ext>
              </a:extLst>
            </p:cNvPr>
            <p:cNvCxnSpPr>
              <a:cxnSpLocks/>
              <a:stCxn id="9" idx="6"/>
              <a:endCxn id="32" idx="2"/>
            </p:cNvCxnSpPr>
            <p:nvPr/>
          </p:nvCxnSpPr>
          <p:spPr>
            <a:xfrm>
              <a:off x="4332749" y="3334610"/>
              <a:ext cx="1240154" cy="181661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직선 연결선[R] 38">
              <a:extLst>
                <a:ext uri="{FF2B5EF4-FFF2-40B4-BE49-F238E27FC236}">
                  <a16:creationId xmlns:a16="http://schemas.microsoft.com/office/drawing/2014/main" id="{F5E54A9A-9A83-3448-8B0B-C748B294E482}"/>
                </a:ext>
              </a:extLst>
            </p:cNvPr>
            <p:cNvCxnSpPr>
              <a:cxnSpLocks/>
              <a:endCxn id="31" idx="2"/>
            </p:cNvCxnSpPr>
            <p:nvPr/>
          </p:nvCxnSpPr>
          <p:spPr>
            <a:xfrm>
              <a:off x="4332749" y="3768949"/>
              <a:ext cx="1240154" cy="43434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직선 연결선[R] 41">
              <a:extLst>
                <a:ext uri="{FF2B5EF4-FFF2-40B4-BE49-F238E27FC236}">
                  <a16:creationId xmlns:a16="http://schemas.microsoft.com/office/drawing/2014/main" id="{3646FC87-2AA8-744D-AD9D-72531A862C81}"/>
                </a:ext>
              </a:extLst>
            </p:cNvPr>
            <p:cNvCxnSpPr>
              <a:cxnSpLocks/>
              <a:endCxn id="30" idx="2"/>
            </p:cNvCxnSpPr>
            <p:nvPr/>
          </p:nvCxnSpPr>
          <p:spPr>
            <a:xfrm flipV="1">
              <a:off x="4332749" y="3768950"/>
              <a:ext cx="1240155" cy="42792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직선 연결선[R] 43">
              <a:extLst>
                <a:ext uri="{FF2B5EF4-FFF2-40B4-BE49-F238E27FC236}">
                  <a16:creationId xmlns:a16="http://schemas.microsoft.com/office/drawing/2014/main" id="{96D157D7-88CF-E44C-AFB9-A0E24D6FC7DD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 flipV="1">
              <a:off x="4332749" y="3334610"/>
              <a:ext cx="1240155" cy="182454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직선 연결선[R] 48">
              <a:extLst>
                <a:ext uri="{FF2B5EF4-FFF2-40B4-BE49-F238E27FC236}">
                  <a16:creationId xmlns:a16="http://schemas.microsoft.com/office/drawing/2014/main" id="{BD38ED81-419F-0A4D-9E3E-8DD56443B7AA}"/>
                </a:ext>
              </a:extLst>
            </p:cNvPr>
            <p:cNvCxnSpPr>
              <a:cxnSpLocks/>
              <a:endCxn id="31" idx="2"/>
            </p:cNvCxnSpPr>
            <p:nvPr/>
          </p:nvCxnSpPr>
          <p:spPr>
            <a:xfrm>
              <a:off x="4332745" y="3334609"/>
              <a:ext cx="1240158" cy="86868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4EFCB3DC-40AA-4040-9D9E-FEFCFCF6036F}"/>
                </a:ext>
              </a:extLst>
            </p:cNvPr>
            <p:cNvCxnSpPr>
              <a:cxnSpLocks/>
              <a:stCxn id="9" idx="6"/>
              <a:endCxn id="30" idx="2"/>
            </p:cNvCxnSpPr>
            <p:nvPr/>
          </p:nvCxnSpPr>
          <p:spPr>
            <a:xfrm>
              <a:off x="4332749" y="3334610"/>
              <a:ext cx="1240155" cy="4343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직선 연결선[R] 54">
              <a:extLst>
                <a:ext uri="{FF2B5EF4-FFF2-40B4-BE49-F238E27FC236}">
                  <a16:creationId xmlns:a16="http://schemas.microsoft.com/office/drawing/2014/main" id="{B68AA971-E8A7-AA4F-AE09-EC6B7EEB556F}"/>
                </a:ext>
              </a:extLst>
            </p:cNvPr>
            <p:cNvCxnSpPr>
              <a:cxnSpLocks/>
              <a:stCxn id="9" idx="6"/>
            </p:cNvCxnSpPr>
            <p:nvPr/>
          </p:nvCxnSpPr>
          <p:spPr>
            <a:xfrm flipV="1">
              <a:off x="4332749" y="3325163"/>
              <a:ext cx="1240154" cy="944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직선 연결선[R] 57">
              <a:extLst>
                <a:ext uri="{FF2B5EF4-FFF2-40B4-BE49-F238E27FC236}">
                  <a16:creationId xmlns:a16="http://schemas.microsoft.com/office/drawing/2014/main" id="{D335AD5C-60EC-7143-8CC3-077E3E9202B7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 flipV="1">
              <a:off x="4332749" y="3334610"/>
              <a:ext cx="1240155" cy="4209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직선 연결선[R] 60">
              <a:extLst>
                <a:ext uri="{FF2B5EF4-FFF2-40B4-BE49-F238E27FC236}">
                  <a16:creationId xmlns:a16="http://schemas.microsoft.com/office/drawing/2014/main" id="{207B8A1A-FC07-6946-99BB-C278DE47913F}"/>
                </a:ext>
              </a:extLst>
            </p:cNvPr>
            <p:cNvCxnSpPr>
              <a:cxnSpLocks/>
              <a:endCxn id="30" idx="2"/>
            </p:cNvCxnSpPr>
            <p:nvPr/>
          </p:nvCxnSpPr>
          <p:spPr>
            <a:xfrm>
              <a:off x="4332749" y="3741012"/>
              <a:ext cx="1240155" cy="279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직선 연결선[R] 63">
              <a:extLst>
                <a:ext uri="{FF2B5EF4-FFF2-40B4-BE49-F238E27FC236}">
                  <a16:creationId xmlns:a16="http://schemas.microsoft.com/office/drawing/2014/main" id="{7693B8C6-04EB-8546-926C-2D1CAB92C255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 flipV="1">
              <a:off x="4332749" y="3334610"/>
              <a:ext cx="1240155" cy="8636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직선 연결선[R] 65">
              <a:extLst>
                <a:ext uri="{FF2B5EF4-FFF2-40B4-BE49-F238E27FC236}">
                  <a16:creationId xmlns:a16="http://schemas.microsoft.com/office/drawing/2014/main" id="{EFCABA6E-556E-4648-9FBB-48A6B479C8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2749" y="4196020"/>
              <a:ext cx="1240154" cy="944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직선 연결선[R] 66">
              <a:extLst>
                <a:ext uri="{FF2B5EF4-FFF2-40B4-BE49-F238E27FC236}">
                  <a16:creationId xmlns:a16="http://schemas.microsoft.com/office/drawing/2014/main" id="{B98D908C-38DE-F14A-BF41-18D159047976}"/>
                </a:ext>
              </a:extLst>
            </p:cNvPr>
            <p:cNvCxnSpPr>
              <a:cxnSpLocks/>
              <a:stCxn id="19" idx="6"/>
              <a:endCxn id="32" idx="2"/>
            </p:cNvCxnSpPr>
            <p:nvPr/>
          </p:nvCxnSpPr>
          <p:spPr>
            <a:xfrm>
              <a:off x="4332748" y="4203290"/>
              <a:ext cx="1240155" cy="94793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직선 연결선[R] 69">
              <a:extLst>
                <a:ext uri="{FF2B5EF4-FFF2-40B4-BE49-F238E27FC236}">
                  <a16:creationId xmlns:a16="http://schemas.microsoft.com/office/drawing/2014/main" id="{61031D2A-B538-9E40-9F73-D116C543EA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2749" y="5161144"/>
              <a:ext cx="1240154" cy="944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직선 연결선[R] 70">
              <a:extLst>
                <a:ext uri="{FF2B5EF4-FFF2-40B4-BE49-F238E27FC236}">
                  <a16:creationId xmlns:a16="http://schemas.microsoft.com/office/drawing/2014/main" id="{FA350957-825F-B64E-818A-E00A30DBDD4C}"/>
                </a:ext>
              </a:extLst>
            </p:cNvPr>
            <p:cNvCxnSpPr>
              <a:cxnSpLocks/>
              <a:endCxn id="31" idx="2"/>
            </p:cNvCxnSpPr>
            <p:nvPr/>
          </p:nvCxnSpPr>
          <p:spPr>
            <a:xfrm flipV="1">
              <a:off x="4419901" y="4203290"/>
              <a:ext cx="1153002" cy="88414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직선 연결선[R] 73">
              <a:extLst>
                <a:ext uri="{FF2B5EF4-FFF2-40B4-BE49-F238E27FC236}">
                  <a16:creationId xmlns:a16="http://schemas.microsoft.com/office/drawing/2014/main" id="{E356C3B2-7D27-AD4D-9AAD-0B81F0D9F4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2749" y="3757514"/>
              <a:ext cx="1240154" cy="141307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직선 연결선[R] 76">
              <a:extLst>
                <a:ext uri="{FF2B5EF4-FFF2-40B4-BE49-F238E27FC236}">
                  <a16:creationId xmlns:a16="http://schemas.microsoft.com/office/drawing/2014/main" id="{4986C82D-BAE3-5442-A0CD-0EB4DEC21027}"/>
                </a:ext>
              </a:extLst>
            </p:cNvPr>
            <p:cNvCxnSpPr>
              <a:cxnSpLocks/>
              <a:endCxn id="36" idx="2"/>
            </p:cNvCxnSpPr>
            <p:nvPr/>
          </p:nvCxnSpPr>
          <p:spPr>
            <a:xfrm>
              <a:off x="5807214" y="3334611"/>
              <a:ext cx="1240160" cy="90453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직선 연결선[R] 78">
              <a:extLst>
                <a:ext uri="{FF2B5EF4-FFF2-40B4-BE49-F238E27FC236}">
                  <a16:creationId xmlns:a16="http://schemas.microsoft.com/office/drawing/2014/main" id="{1E381A08-C026-8D43-B2BF-300ED8D9453A}"/>
                </a:ext>
              </a:extLst>
            </p:cNvPr>
            <p:cNvCxnSpPr>
              <a:cxnSpLocks/>
              <a:endCxn id="36" idx="2"/>
            </p:cNvCxnSpPr>
            <p:nvPr/>
          </p:nvCxnSpPr>
          <p:spPr>
            <a:xfrm>
              <a:off x="5807214" y="3771095"/>
              <a:ext cx="1240160" cy="46804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직선 연결선[R] 80">
              <a:extLst>
                <a:ext uri="{FF2B5EF4-FFF2-40B4-BE49-F238E27FC236}">
                  <a16:creationId xmlns:a16="http://schemas.microsoft.com/office/drawing/2014/main" id="{6F923E4F-75B8-B74F-822D-7BBC8FF5850C}"/>
                </a:ext>
              </a:extLst>
            </p:cNvPr>
            <p:cNvCxnSpPr>
              <a:cxnSpLocks/>
            </p:cNvCxnSpPr>
            <p:nvPr/>
          </p:nvCxnSpPr>
          <p:spPr>
            <a:xfrm>
              <a:off x="5807214" y="4205433"/>
              <a:ext cx="1240160" cy="4145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직선 연결선[R] 82">
              <a:extLst>
                <a:ext uri="{FF2B5EF4-FFF2-40B4-BE49-F238E27FC236}">
                  <a16:creationId xmlns:a16="http://schemas.microsoft.com/office/drawing/2014/main" id="{322076F5-F718-7D47-B8AB-D32CF6FF167A}"/>
                </a:ext>
              </a:extLst>
            </p:cNvPr>
            <p:cNvCxnSpPr>
              <a:cxnSpLocks/>
              <a:endCxn id="36" idx="2"/>
            </p:cNvCxnSpPr>
            <p:nvPr/>
          </p:nvCxnSpPr>
          <p:spPr>
            <a:xfrm flipV="1">
              <a:off x="5807214" y="4239143"/>
              <a:ext cx="1240160" cy="92672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D1ABB54-DF05-4B42-B283-BFE4F330E45B}"/>
                </a:ext>
              </a:extLst>
            </p:cNvPr>
            <p:cNvSpPr txBox="1"/>
            <p:nvPr/>
          </p:nvSpPr>
          <p:spPr>
            <a:xfrm>
              <a:off x="3856428" y="2794667"/>
              <a:ext cx="6703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200" dirty="0"/>
                <a:t>입력층</a:t>
              </a:r>
              <a:endParaRPr kumimoji="1" lang="ko-Kore-KR" altLang="en-US" sz="1200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F462590-CF08-654D-A036-52C6FA7AFD4A}"/>
                </a:ext>
              </a:extLst>
            </p:cNvPr>
            <p:cNvSpPr txBox="1"/>
            <p:nvPr/>
          </p:nvSpPr>
          <p:spPr>
            <a:xfrm>
              <a:off x="5354902" y="2794667"/>
              <a:ext cx="6703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200" dirty="0"/>
                <a:t>은닉층</a:t>
              </a:r>
              <a:endParaRPr kumimoji="1" lang="ko-Kore-KR" altLang="en-US" sz="1200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F4C60E49-1308-AC42-A168-30A46092C61C}"/>
                </a:ext>
              </a:extLst>
            </p:cNvPr>
            <p:cNvSpPr txBox="1"/>
            <p:nvPr/>
          </p:nvSpPr>
          <p:spPr>
            <a:xfrm>
              <a:off x="6857131" y="2794667"/>
              <a:ext cx="6703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200" dirty="0"/>
                <a:t>출력층</a:t>
              </a:r>
              <a:endParaRPr kumimoji="1" lang="ko-Kore-KR" altLang="en-US" sz="1200" dirty="0"/>
            </a:p>
          </p:txBody>
        </p:sp>
        <p:cxnSp>
          <p:nvCxnSpPr>
            <p:cNvPr id="84" name="직선 화살표 연결선 83">
              <a:extLst>
                <a:ext uri="{FF2B5EF4-FFF2-40B4-BE49-F238E27FC236}">
                  <a16:creationId xmlns:a16="http://schemas.microsoft.com/office/drawing/2014/main" id="{08CFE86F-5E3B-DC4A-8BCA-BC1A3C59CA6F}"/>
                </a:ext>
              </a:extLst>
            </p:cNvPr>
            <p:cNvCxnSpPr>
              <a:cxnSpLocks/>
            </p:cNvCxnSpPr>
            <p:nvPr/>
          </p:nvCxnSpPr>
          <p:spPr>
            <a:xfrm>
              <a:off x="7281689" y="4239142"/>
              <a:ext cx="48173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E121ADC-6A4B-574A-9CA9-C9A0EDC322B3}"/>
                </a:ext>
              </a:extLst>
            </p:cNvPr>
            <p:cNvSpPr txBox="1"/>
            <p:nvPr/>
          </p:nvSpPr>
          <p:spPr>
            <a:xfrm>
              <a:off x="7821485" y="4108383"/>
              <a:ext cx="6703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200" dirty="0"/>
                <a:t>출력층</a:t>
              </a:r>
              <a:endParaRPr kumimoji="1" lang="ko-Kore-KR" altLang="en-US" sz="1200" dirty="0"/>
            </a:p>
          </p:txBody>
        </p: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72D2E387-8E01-894B-B5B9-33EAF5D0D90F}"/>
              </a:ext>
            </a:extLst>
          </p:cNvPr>
          <p:cNvSpPr txBox="1"/>
          <p:nvPr/>
        </p:nvSpPr>
        <p:spPr>
          <a:xfrm>
            <a:off x="2282727" y="1916554"/>
            <a:ext cx="1567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다층 퍼셉트론 모델</a:t>
            </a:r>
            <a:endParaRPr kumimoji="1" lang="ko-Kore-KR" altLang="en-US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C90F499-C034-174F-8036-9EF0A4811900}"/>
              </a:ext>
            </a:extLst>
          </p:cNvPr>
          <p:cNvSpPr txBox="1"/>
          <p:nvPr/>
        </p:nvSpPr>
        <p:spPr>
          <a:xfrm>
            <a:off x="2282727" y="2181802"/>
            <a:ext cx="1567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/>
              <a:t>Binary Classification</a:t>
            </a:r>
            <a:endParaRPr kumimoji="1" lang="ko-Kore-KR" altLang="en-US" sz="1200" dirty="0"/>
          </a:p>
        </p:txBody>
      </p: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954A042A-659A-1448-8498-41704E89B56F}"/>
              </a:ext>
            </a:extLst>
          </p:cNvPr>
          <p:cNvGrpSpPr/>
          <p:nvPr/>
        </p:nvGrpSpPr>
        <p:grpSpPr>
          <a:xfrm>
            <a:off x="940606" y="2610605"/>
            <a:ext cx="3793792" cy="1420153"/>
            <a:chOff x="21992" y="2623119"/>
            <a:chExt cx="3793792" cy="1420153"/>
          </a:xfrm>
        </p:grpSpPr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45C4CD89-0AEE-4542-B191-B413F0CAF0E5}"/>
                </a:ext>
              </a:extLst>
            </p:cNvPr>
            <p:cNvSpPr/>
            <p:nvPr/>
          </p:nvSpPr>
          <p:spPr>
            <a:xfrm>
              <a:off x="21992" y="2623119"/>
              <a:ext cx="3635822" cy="142015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CD53F63B-33FF-0F41-9DC7-93F5682AC746}"/>
                </a:ext>
              </a:extLst>
            </p:cNvPr>
            <p:cNvSpPr/>
            <p:nvPr/>
          </p:nvSpPr>
          <p:spPr>
            <a:xfrm>
              <a:off x="21992" y="2651670"/>
              <a:ext cx="378066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ko-Kore-KR" sz="1100" dirty="0"/>
                <a:t>{ "text": "</a:t>
              </a:r>
              <a:r>
                <a:rPr lang="ko-KR" altLang="en-US" sz="1100" dirty="0"/>
                <a:t>원장님 필러 과하지않고  </a:t>
              </a:r>
              <a:r>
                <a:rPr lang="en-US" altLang="ko-KR" sz="1100" dirty="0"/>
                <a:t>…", "</a:t>
              </a:r>
              <a:r>
                <a:rPr lang="en" altLang="ko-Kore-KR" sz="1100" dirty="0"/>
                <a:t>avgStar": 100 }</a:t>
              </a:r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1B288D64-604D-A74A-820A-1EFB3AD3BEA7}"/>
                </a:ext>
              </a:extLst>
            </p:cNvPr>
            <p:cNvSpPr/>
            <p:nvPr/>
          </p:nvSpPr>
          <p:spPr>
            <a:xfrm>
              <a:off x="35121" y="3103149"/>
              <a:ext cx="378066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ko-Kore-KR" sz="1100" dirty="0"/>
                <a:t>{ "text": "</a:t>
              </a:r>
              <a:r>
                <a:rPr lang="ko-KR" altLang="en-US" sz="1100" dirty="0"/>
                <a:t>필러 상담받러 갔습니다</a:t>
              </a:r>
              <a:r>
                <a:rPr lang="en-US" altLang="ko-KR" sz="1100" dirty="0"/>
                <a:t>. ….", "</a:t>
              </a:r>
              <a:r>
                <a:rPr lang="en" altLang="ko-Kore-KR" sz="1100" dirty="0"/>
                <a:t>avgStar": 72 }</a:t>
              </a:r>
              <a:endParaRPr lang="ko-Kore-KR" altLang="en-US" sz="1100" dirty="0"/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A8947713-B2DD-594E-A1B1-F247664A038D}"/>
                </a:ext>
              </a:extLst>
            </p:cNvPr>
            <p:cNvSpPr/>
            <p:nvPr/>
          </p:nvSpPr>
          <p:spPr>
            <a:xfrm>
              <a:off x="35121" y="3706923"/>
              <a:ext cx="378066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ko-Kore-KR" sz="1100" dirty="0"/>
                <a:t>{ "text": ＂</a:t>
              </a:r>
              <a:r>
                <a:rPr lang="ko-KR" altLang="en-US" sz="1100" dirty="0"/>
                <a:t>리뷰 </a:t>
              </a:r>
              <a:r>
                <a:rPr lang="en-US" altLang="ko-KR" sz="1100" dirty="0"/>
                <a:t>…</a:t>
              </a:r>
              <a:r>
                <a:rPr lang="ko-KR" altLang="en-US" sz="1100" dirty="0"/>
                <a:t> </a:t>
              </a:r>
              <a:r>
                <a:rPr lang="en-US" altLang="ko-KR" sz="1100" dirty="0"/>
                <a:t>", "</a:t>
              </a:r>
              <a:r>
                <a:rPr lang="en" altLang="ko-Kore-KR" sz="1100" dirty="0"/>
                <a:t>avgStar": </a:t>
              </a:r>
              <a:r>
                <a:rPr lang="ko-KR" altLang="en-US" sz="1100" dirty="0"/>
                <a:t>별점</a:t>
              </a:r>
              <a:r>
                <a:rPr lang="en" altLang="ko-Kore-KR" sz="1100" dirty="0"/>
                <a:t>}</a:t>
              </a:r>
              <a:endParaRPr lang="ko-Kore-KR" altLang="en-US" sz="1100" dirty="0"/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930142DC-4006-D743-9E3D-3D9EBAF75242}"/>
                </a:ext>
              </a:extLst>
            </p:cNvPr>
            <p:cNvSpPr/>
            <p:nvPr/>
          </p:nvSpPr>
          <p:spPr>
            <a:xfrm>
              <a:off x="1707810" y="3396151"/>
              <a:ext cx="47979" cy="479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EC179203-952A-4448-BB3D-EEBDFD323E28}"/>
                </a:ext>
              </a:extLst>
            </p:cNvPr>
            <p:cNvSpPr/>
            <p:nvPr/>
          </p:nvSpPr>
          <p:spPr>
            <a:xfrm>
              <a:off x="1707809" y="3510762"/>
              <a:ext cx="47979" cy="479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03013650-5EE5-A84A-92D0-5C2220B0FBDA}"/>
                </a:ext>
              </a:extLst>
            </p:cNvPr>
            <p:cNvSpPr/>
            <p:nvPr/>
          </p:nvSpPr>
          <p:spPr>
            <a:xfrm>
              <a:off x="1706146" y="3620353"/>
              <a:ext cx="47979" cy="479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110" name="그래픽 109" descr="아래쪽 화살표 단색으로 채워진">
            <a:extLst>
              <a:ext uri="{FF2B5EF4-FFF2-40B4-BE49-F238E27FC236}">
                <a16:creationId xmlns:a16="http://schemas.microsoft.com/office/drawing/2014/main" id="{BA87AD56-03BE-F748-93E2-534AB7F2A84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487861" y="4249174"/>
            <a:ext cx="321776" cy="321776"/>
          </a:xfrm>
          <a:prstGeom prst="rect">
            <a:avLst/>
          </a:prstGeom>
        </p:spPr>
      </p:pic>
      <p:sp>
        <p:nvSpPr>
          <p:cNvPr id="114" name="TextBox 113">
            <a:extLst>
              <a:ext uri="{FF2B5EF4-FFF2-40B4-BE49-F238E27FC236}">
                <a16:creationId xmlns:a16="http://schemas.microsoft.com/office/drawing/2014/main" id="{30030B46-0E56-8D4D-9CB0-915823B2FF67}"/>
              </a:ext>
            </a:extLst>
          </p:cNvPr>
          <p:cNvSpPr txBox="1"/>
          <p:nvPr/>
        </p:nvSpPr>
        <p:spPr>
          <a:xfrm>
            <a:off x="2872041" y="4252797"/>
            <a:ext cx="2175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/>
              <a:t>Tokenized &amp; </a:t>
            </a:r>
            <a:r>
              <a:rPr kumimoji="1" lang="ko-KR" altLang="en-US" sz="1200" dirty="0"/>
              <a:t>상위 단어 추출</a:t>
            </a:r>
            <a:endParaRPr kumimoji="1" lang="ko-Kore-KR" altLang="en-US" sz="1200" dirty="0"/>
          </a:p>
        </p:txBody>
      </p: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2A918484-9129-594B-B6ED-BF8D105E6A7B}"/>
              </a:ext>
            </a:extLst>
          </p:cNvPr>
          <p:cNvGrpSpPr/>
          <p:nvPr/>
        </p:nvGrpSpPr>
        <p:grpSpPr>
          <a:xfrm>
            <a:off x="311588" y="4730868"/>
            <a:ext cx="5068335" cy="415242"/>
            <a:chOff x="242750" y="4748109"/>
            <a:chExt cx="5068335" cy="415242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4D2C56AD-9CBD-5349-8AFE-A4DF69EDA58B}"/>
                </a:ext>
              </a:extLst>
            </p:cNvPr>
            <p:cNvSpPr/>
            <p:nvPr/>
          </p:nvSpPr>
          <p:spPr>
            <a:xfrm>
              <a:off x="242750" y="4748109"/>
              <a:ext cx="5068335" cy="41524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111" name="그림 110">
              <a:extLst>
                <a:ext uri="{FF2B5EF4-FFF2-40B4-BE49-F238E27FC236}">
                  <a16:creationId xmlns:a16="http://schemas.microsoft.com/office/drawing/2014/main" id="{33552A9B-BADD-144A-87A5-93663C3E7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53781" y="4812924"/>
              <a:ext cx="5009472" cy="326502"/>
            </a:xfrm>
            <a:prstGeom prst="rect">
              <a:avLst/>
            </a:prstGeom>
          </p:spPr>
        </p:pic>
      </p:grpSp>
      <p:pic>
        <p:nvPicPr>
          <p:cNvPr id="119" name="그래픽 118" descr="아래쪽 화살표 단색으로 채워진">
            <a:extLst>
              <a:ext uri="{FF2B5EF4-FFF2-40B4-BE49-F238E27FC236}">
                <a16:creationId xmlns:a16="http://schemas.microsoft.com/office/drawing/2014/main" id="{E19A2991-51D2-E641-8C3F-0F7635F6868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487861" y="5351883"/>
            <a:ext cx="321776" cy="321776"/>
          </a:xfrm>
          <a:prstGeom prst="rect">
            <a:avLst/>
          </a:prstGeom>
        </p:spPr>
      </p:pic>
      <p:sp>
        <p:nvSpPr>
          <p:cNvPr id="120" name="TextBox 119">
            <a:extLst>
              <a:ext uri="{FF2B5EF4-FFF2-40B4-BE49-F238E27FC236}">
                <a16:creationId xmlns:a16="http://schemas.microsoft.com/office/drawing/2014/main" id="{C550F62D-9C96-1F43-8E7D-85D754F040C0}"/>
              </a:ext>
            </a:extLst>
          </p:cNvPr>
          <p:cNvSpPr txBox="1"/>
          <p:nvPr/>
        </p:nvSpPr>
        <p:spPr>
          <a:xfrm>
            <a:off x="2872041" y="5398135"/>
            <a:ext cx="2175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각 리뷰 당 모델 삽입 데이터 </a:t>
            </a:r>
            <a:endParaRPr kumimoji="1" lang="ko-Kore-KR" altLang="en-US" sz="1200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1B507356-1B2F-2849-B557-6D810E0A9531}"/>
              </a:ext>
            </a:extLst>
          </p:cNvPr>
          <p:cNvSpPr txBox="1"/>
          <p:nvPr/>
        </p:nvSpPr>
        <p:spPr>
          <a:xfrm>
            <a:off x="418943" y="5908443"/>
            <a:ext cx="2253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/>
              <a:t>X_label :</a:t>
            </a:r>
            <a:r>
              <a:rPr kumimoji="1" lang="ko-KR" altLang="en-US" sz="1200" dirty="0"/>
              <a:t> 리뷰 당 상위 단어 수</a:t>
            </a:r>
            <a:endParaRPr kumimoji="1" lang="ko-Kore-KR" altLang="en-US" sz="1200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B835B94-D6DD-A04D-B1E3-EC1F477EFE81}"/>
              </a:ext>
            </a:extLst>
          </p:cNvPr>
          <p:cNvSpPr txBox="1"/>
          <p:nvPr/>
        </p:nvSpPr>
        <p:spPr>
          <a:xfrm>
            <a:off x="2978441" y="5909918"/>
            <a:ext cx="17559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Y</a:t>
            </a:r>
            <a:r>
              <a:rPr kumimoji="1" lang="en-US" altLang="ko-Kore-KR" sz="1200" dirty="0"/>
              <a:t>_label :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avgStar / 100</a:t>
            </a:r>
            <a:endParaRPr kumimoji="1" lang="ko-Kore-KR" altLang="en-US" sz="1200" dirty="0"/>
          </a:p>
        </p:txBody>
      </p:sp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949DFD79-7D5E-2C4F-8453-0845BD619EAF}"/>
              </a:ext>
            </a:extLst>
          </p:cNvPr>
          <p:cNvCxnSpPr>
            <a:cxnSpLocks/>
          </p:cNvCxnSpPr>
          <p:nvPr/>
        </p:nvCxnSpPr>
        <p:spPr>
          <a:xfrm flipV="1">
            <a:off x="5379923" y="3221440"/>
            <a:ext cx="964893" cy="2825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직선 화살표 연결선 127">
            <a:extLst>
              <a:ext uri="{FF2B5EF4-FFF2-40B4-BE49-F238E27FC236}">
                <a16:creationId xmlns:a16="http://schemas.microsoft.com/office/drawing/2014/main" id="{3C600821-A75C-5F47-8B71-09307F1C8A8C}"/>
              </a:ext>
            </a:extLst>
          </p:cNvPr>
          <p:cNvCxnSpPr>
            <a:cxnSpLocks/>
          </p:cNvCxnSpPr>
          <p:nvPr/>
        </p:nvCxnSpPr>
        <p:spPr>
          <a:xfrm flipV="1">
            <a:off x="5374058" y="3727234"/>
            <a:ext cx="970758" cy="2319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C6763E4B-5D36-5F4A-961F-A46DAF379554}"/>
              </a:ext>
            </a:extLst>
          </p:cNvPr>
          <p:cNvCxnSpPr>
            <a:cxnSpLocks/>
          </p:cNvCxnSpPr>
          <p:nvPr/>
        </p:nvCxnSpPr>
        <p:spPr>
          <a:xfrm flipV="1">
            <a:off x="5374058" y="4086014"/>
            <a:ext cx="970758" cy="1972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직선 화살표 연결선 131">
            <a:extLst>
              <a:ext uri="{FF2B5EF4-FFF2-40B4-BE49-F238E27FC236}">
                <a16:creationId xmlns:a16="http://schemas.microsoft.com/office/drawing/2014/main" id="{189D9930-93D1-154F-B2F2-A91CB34E7E5A}"/>
              </a:ext>
            </a:extLst>
          </p:cNvPr>
          <p:cNvCxnSpPr>
            <a:cxnSpLocks/>
          </p:cNvCxnSpPr>
          <p:nvPr/>
        </p:nvCxnSpPr>
        <p:spPr>
          <a:xfrm flipV="1">
            <a:off x="5389819" y="5060824"/>
            <a:ext cx="954997" cy="986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3455F397-DED1-4044-8870-E20FC5FF074E}"/>
              </a:ext>
            </a:extLst>
          </p:cNvPr>
          <p:cNvSpPr txBox="1"/>
          <p:nvPr/>
        </p:nvSpPr>
        <p:spPr>
          <a:xfrm>
            <a:off x="10016180" y="5919751"/>
            <a:ext cx="2175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(</a:t>
            </a:r>
            <a:r>
              <a:rPr kumimoji="1" lang="en-US" altLang="ko-Kore-KR" sz="1200" dirty="0"/>
              <a:t>Review_model.h5 </a:t>
            </a:r>
            <a:r>
              <a:rPr kumimoji="1" lang="en-US" altLang="ko-KR" sz="1200" dirty="0"/>
              <a:t>)</a:t>
            </a:r>
            <a:endParaRPr kumimoji="1" lang="ko-Kore-KR" altLang="en-US" sz="1200" dirty="0"/>
          </a:p>
        </p:txBody>
      </p:sp>
      <p:cxnSp>
        <p:nvCxnSpPr>
          <p:cNvPr id="131" name="직선 화살표 연결선 130">
            <a:extLst>
              <a:ext uri="{FF2B5EF4-FFF2-40B4-BE49-F238E27FC236}">
                <a16:creationId xmlns:a16="http://schemas.microsoft.com/office/drawing/2014/main" id="{246DF754-3C56-E84E-A203-926629AFFB94}"/>
              </a:ext>
            </a:extLst>
          </p:cNvPr>
          <p:cNvCxnSpPr/>
          <p:nvPr/>
        </p:nvCxnSpPr>
        <p:spPr>
          <a:xfrm>
            <a:off x="10711543" y="4392073"/>
            <a:ext cx="0" cy="1437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9EB27443-6693-2145-AF7D-C8AEC99D1EBA}"/>
              </a:ext>
            </a:extLst>
          </p:cNvPr>
          <p:cNvSpPr txBox="1"/>
          <p:nvPr/>
        </p:nvSpPr>
        <p:spPr>
          <a:xfrm>
            <a:off x="9609498" y="6166160"/>
            <a:ext cx="2352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TenslorFlow</a:t>
            </a:r>
            <a:r>
              <a:rPr kumimoji="1" lang="ko-KR" altLang="en-US" sz="1200" dirty="0"/>
              <a:t> 메서드</a:t>
            </a:r>
            <a:endParaRPr kumimoji="1" lang="en-US" altLang="ko-KR" sz="1200" dirty="0"/>
          </a:p>
          <a:p>
            <a:r>
              <a:rPr kumimoji="1" lang="en-US" altLang="ko-KR" sz="1200" dirty="0"/>
              <a:t>.</a:t>
            </a:r>
            <a:r>
              <a:rPr kumimoji="1" lang="en-US" altLang="ko-Kore-KR" sz="1200" dirty="0"/>
              <a:t>Predict </a:t>
            </a:r>
            <a:r>
              <a:rPr kumimoji="1" lang="ko-KR" altLang="en-US" sz="1200" dirty="0"/>
              <a:t>을 통해 각 리뷰 평점 파악 가능 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87320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3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43"/>
          <p:cNvSpPr txBox="1"/>
          <p:nvPr/>
        </p:nvSpPr>
        <p:spPr>
          <a:xfrm>
            <a:off x="5311084" y="248149"/>
            <a:ext cx="1718365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sz="2667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NLP</a:t>
            </a:r>
            <a:r>
              <a:rPr lang="ko-KR" altLang="en-US" sz="2667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학습</a:t>
            </a:r>
            <a:endParaRPr sz="2667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8" name="Google Shape;318;p43"/>
          <p:cNvSpPr txBox="1"/>
          <p:nvPr/>
        </p:nvSpPr>
        <p:spPr>
          <a:xfrm>
            <a:off x="4080295" y="892358"/>
            <a:ext cx="40520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-KR" altLang="en-US" sz="1467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신경망 </a:t>
            </a:r>
            <a:r>
              <a:rPr lang="en-US" altLang="ko-KR" sz="1467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Hyperparameters</a:t>
            </a:r>
            <a:endParaRPr sz="1467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4" name="Google Shape;324;p43"/>
          <p:cNvSpPr txBox="1"/>
          <p:nvPr/>
        </p:nvSpPr>
        <p:spPr>
          <a:xfrm>
            <a:off x="1286001" y="1867272"/>
            <a:ext cx="96404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endParaRPr sz="1467">
              <a:solidFill>
                <a:srgbClr val="7F7F7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44A4491-E80D-5149-94CD-001CF9F970C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38891" y="2842186"/>
            <a:ext cx="4845795" cy="2564179"/>
          </a:xfrm>
          <a:prstGeom prst="rect">
            <a:avLst/>
          </a:prstGeom>
        </p:spPr>
      </p:pic>
      <p:sp>
        <p:nvSpPr>
          <p:cNvPr id="12" name="Google Shape;319;p43">
            <a:extLst>
              <a:ext uri="{FF2B5EF4-FFF2-40B4-BE49-F238E27FC236}">
                <a16:creationId xmlns:a16="http://schemas.microsoft.com/office/drawing/2014/main" id="{8F017361-13D2-491D-880E-D1C052DB0AAE}"/>
              </a:ext>
            </a:extLst>
          </p:cNvPr>
          <p:cNvSpPr txBox="1"/>
          <p:nvPr/>
        </p:nvSpPr>
        <p:spPr>
          <a:xfrm>
            <a:off x="2240357" y="5498966"/>
            <a:ext cx="2042862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sz="1600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Activation Function</a:t>
            </a:r>
            <a:endParaRPr sz="1600" b="1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319;p43">
            <a:extLst>
              <a:ext uri="{FF2B5EF4-FFF2-40B4-BE49-F238E27FC236}">
                <a16:creationId xmlns:a16="http://schemas.microsoft.com/office/drawing/2014/main" id="{EEEC5844-A8FA-470B-B248-11C698D69081}"/>
              </a:ext>
            </a:extLst>
          </p:cNvPr>
          <p:cNvSpPr txBox="1"/>
          <p:nvPr/>
        </p:nvSpPr>
        <p:spPr>
          <a:xfrm>
            <a:off x="7908781" y="5526479"/>
            <a:ext cx="2042862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sz="1600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Loss Function</a:t>
            </a:r>
            <a:endParaRPr sz="1600" b="1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7730DB9-F20F-2349-9795-D34D7BE351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9449" y="2842186"/>
            <a:ext cx="3082234" cy="269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18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3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43"/>
          <p:cNvSpPr txBox="1"/>
          <p:nvPr/>
        </p:nvSpPr>
        <p:spPr>
          <a:xfrm>
            <a:off x="5321286" y="358767"/>
            <a:ext cx="1868184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sz="2667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NLP</a:t>
            </a:r>
            <a:r>
              <a:rPr lang="ko-KR" altLang="en-US" sz="2667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학습</a:t>
            </a:r>
            <a:endParaRPr sz="2667" b="1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8" name="Google Shape;318;p43"/>
          <p:cNvSpPr txBox="1"/>
          <p:nvPr/>
        </p:nvSpPr>
        <p:spPr>
          <a:xfrm>
            <a:off x="4080295" y="892256"/>
            <a:ext cx="40520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-KR" altLang="en-US" sz="1467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감성 사전 제작</a:t>
            </a:r>
            <a:endParaRPr sz="1467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4" name="Google Shape;324;p43"/>
          <p:cNvSpPr txBox="1"/>
          <p:nvPr/>
        </p:nvSpPr>
        <p:spPr>
          <a:xfrm>
            <a:off x="1286001" y="1867272"/>
            <a:ext cx="96404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endParaRPr sz="1467">
              <a:solidFill>
                <a:srgbClr val="7F7F7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8B9EF4B-C783-A64C-B854-1E1340F2775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254196" y="2964171"/>
            <a:ext cx="3672205" cy="211836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0264ED6-46EB-784F-9581-28C7AD881C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121963"/>
              </p:ext>
            </p:extLst>
          </p:nvPr>
        </p:nvGraphicFramePr>
        <p:xfrm>
          <a:off x="1286001" y="3404797"/>
          <a:ext cx="4886018" cy="11653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19988">
                  <a:extLst>
                    <a:ext uri="{9D8B030D-6E8A-4147-A177-3AD203B41FA5}">
                      <a16:colId xmlns:a16="http://schemas.microsoft.com/office/drawing/2014/main" val="1235454126"/>
                    </a:ext>
                  </a:extLst>
                </a:gridCol>
                <a:gridCol w="3666030">
                  <a:extLst>
                    <a:ext uri="{9D8B030D-6E8A-4147-A177-3AD203B41FA5}">
                      <a16:colId xmlns:a16="http://schemas.microsoft.com/office/drawing/2014/main" val="1893948718"/>
                    </a:ext>
                  </a:extLst>
                </a:gridCol>
              </a:tblGrid>
              <a:tr h="233077"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>
                          <a:effectLst/>
                        </a:rPr>
                        <a:t>감정 카테고리</a:t>
                      </a:r>
                      <a:endParaRPr lang="ko-Kore-KR" sz="8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>
                          <a:effectLst/>
                        </a:rPr>
                        <a:t>감정 키워드</a:t>
                      </a:r>
                      <a:endParaRPr lang="ko-Kore-KR" sz="8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extLst>
                  <a:ext uri="{0D108BD9-81ED-4DB2-BD59-A6C34878D82A}">
                    <a16:rowId xmlns:a16="http://schemas.microsoft.com/office/drawing/2014/main" val="3518936599"/>
                  </a:ext>
                </a:extLst>
              </a:tr>
              <a:tr h="233077"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>
                          <a:effectLst/>
                        </a:rPr>
                        <a:t>의사 친절도 </a:t>
                      </a:r>
                      <a:r>
                        <a:rPr lang="en-US" sz="1000" kern="100">
                          <a:effectLst/>
                        </a:rPr>
                        <a:t>– </a:t>
                      </a:r>
                      <a:r>
                        <a:rPr lang="ko-KR" sz="1000" kern="100">
                          <a:effectLst/>
                        </a:rPr>
                        <a:t>긍정</a:t>
                      </a:r>
                      <a:endParaRPr lang="ko-Kore-KR" sz="8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>
                          <a:effectLst/>
                        </a:rPr>
                        <a:t>좋다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이름나다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신선하다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친밀하다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진실하다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편하다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반갑다</a:t>
                      </a:r>
                      <a:r>
                        <a:rPr lang="en-US" sz="1000" kern="100">
                          <a:effectLst/>
                        </a:rPr>
                        <a:t>,</a:t>
                      </a:r>
                      <a:endParaRPr lang="ko-Kore-KR" sz="8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extLst>
                  <a:ext uri="{0D108BD9-81ED-4DB2-BD59-A6C34878D82A}">
                    <a16:rowId xmlns:a16="http://schemas.microsoft.com/office/drawing/2014/main" val="519048460"/>
                  </a:ext>
                </a:extLst>
              </a:tr>
              <a:tr h="233077"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>
                          <a:effectLst/>
                        </a:rPr>
                        <a:t>의사 친절도 </a:t>
                      </a:r>
                      <a:r>
                        <a:rPr lang="en-US" sz="1000" kern="100">
                          <a:effectLst/>
                        </a:rPr>
                        <a:t>– </a:t>
                      </a:r>
                      <a:r>
                        <a:rPr lang="ko-KR" sz="1000" kern="100">
                          <a:effectLst/>
                        </a:rPr>
                        <a:t>부정</a:t>
                      </a:r>
                      <a:endParaRPr lang="ko-Kore-KR" sz="8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>
                          <a:effectLst/>
                        </a:rPr>
                        <a:t>섭섭하다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대수롭다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교묘하다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흠잡다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경솔하다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서운하다</a:t>
                      </a:r>
                      <a:r>
                        <a:rPr lang="en-US" sz="1000" kern="100">
                          <a:effectLst/>
                        </a:rPr>
                        <a:t>,</a:t>
                      </a:r>
                      <a:endParaRPr lang="ko-Kore-KR" sz="8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extLst>
                  <a:ext uri="{0D108BD9-81ED-4DB2-BD59-A6C34878D82A}">
                    <a16:rowId xmlns:a16="http://schemas.microsoft.com/office/drawing/2014/main" val="3264929986"/>
                  </a:ext>
                </a:extLst>
              </a:tr>
              <a:tr h="233077"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>
                          <a:effectLst/>
                        </a:rPr>
                        <a:t>상담 전문성 </a:t>
                      </a:r>
                      <a:r>
                        <a:rPr lang="en-US" sz="1000" kern="100">
                          <a:effectLst/>
                        </a:rPr>
                        <a:t>– </a:t>
                      </a:r>
                      <a:r>
                        <a:rPr lang="ko-KR" sz="1000" kern="100">
                          <a:effectLst/>
                        </a:rPr>
                        <a:t>긍정</a:t>
                      </a:r>
                      <a:endParaRPr lang="ko-Kore-KR" sz="8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 dirty="0">
                          <a:effectLst/>
                        </a:rPr>
                        <a:t>분명하다</a:t>
                      </a:r>
                      <a:r>
                        <a:rPr lang="en-US" sz="1000" kern="100" dirty="0">
                          <a:effectLst/>
                        </a:rPr>
                        <a:t>, </a:t>
                      </a:r>
                      <a:r>
                        <a:rPr lang="ko-KR" sz="1000" kern="100" dirty="0">
                          <a:effectLst/>
                        </a:rPr>
                        <a:t>능숙하다</a:t>
                      </a:r>
                      <a:r>
                        <a:rPr lang="en-US" sz="1000" kern="100" dirty="0">
                          <a:effectLst/>
                        </a:rPr>
                        <a:t>, </a:t>
                      </a:r>
                      <a:r>
                        <a:rPr lang="ko-KR" sz="1000" kern="100" dirty="0">
                          <a:effectLst/>
                        </a:rPr>
                        <a:t>풍부하다</a:t>
                      </a:r>
                      <a:r>
                        <a:rPr lang="en-US" sz="1000" kern="100" dirty="0">
                          <a:effectLst/>
                        </a:rPr>
                        <a:t>, </a:t>
                      </a:r>
                      <a:r>
                        <a:rPr lang="ko-KR" sz="1000" kern="100" dirty="0">
                          <a:effectLst/>
                        </a:rPr>
                        <a:t>명쾌하다</a:t>
                      </a:r>
                      <a:r>
                        <a:rPr lang="en-US" sz="1000" kern="100" dirty="0">
                          <a:effectLst/>
                        </a:rPr>
                        <a:t>, </a:t>
                      </a:r>
                      <a:r>
                        <a:rPr lang="ko-KR" sz="1000" kern="100" dirty="0">
                          <a:effectLst/>
                        </a:rPr>
                        <a:t>진실하다</a:t>
                      </a:r>
                      <a:r>
                        <a:rPr lang="en-US" sz="1000" kern="100" dirty="0">
                          <a:effectLst/>
                        </a:rPr>
                        <a:t>,</a:t>
                      </a:r>
                      <a:endParaRPr lang="ko-Kore-KR" sz="800" kern="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extLst>
                  <a:ext uri="{0D108BD9-81ED-4DB2-BD59-A6C34878D82A}">
                    <a16:rowId xmlns:a16="http://schemas.microsoft.com/office/drawing/2014/main" val="1485805548"/>
                  </a:ext>
                </a:extLst>
              </a:tr>
              <a:tr h="233077"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>
                          <a:effectLst/>
                        </a:rPr>
                        <a:t>상담 전문성 </a:t>
                      </a:r>
                      <a:r>
                        <a:rPr lang="en-US" sz="1000" kern="100">
                          <a:effectLst/>
                        </a:rPr>
                        <a:t>– </a:t>
                      </a:r>
                      <a:r>
                        <a:rPr lang="ko-KR" sz="1000" kern="100">
                          <a:effectLst/>
                        </a:rPr>
                        <a:t>부정</a:t>
                      </a:r>
                      <a:endParaRPr lang="ko-Kore-KR" sz="8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000" kern="100">
                          <a:effectLst/>
                        </a:rPr>
                        <a:t>후회되다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부실하다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장황하다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어정쩡하다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갸웃하다</a:t>
                      </a:r>
                      <a:r>
                        <a:rPr lang="en-US" sz="1000" kern="100">
                          <a:effectLst/>
                        </a:rPr>
                        <a:t>, </a:t>
                      </a:r>
                      <a:r>
                        <a:rPr lang="ko-KR" sz="1000" kern="100">
                          <a:effectLst/>
                        </a:rPr>
                        <a:t>실망하다</a:t>
                      </a:r>
                      <a:endParaRPr lang="ko-Kore-KR" sz="8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604" marR="54604" marT="0" marB="0"/>
                </a:tc>
                <a:extLst>
                  <a:ext uri="{0D108BD9-81ED-4DB2-BD59-A6C34878D82A}">
                    <a16:rowId xmlns:a16="http://schemas.microsoft.com/office/drawing/2014/main" val="384199785"/>
                  </a:ext>
                </a:extLst>
              </a:tr>
            </a:tbl>
          </a:graphicData>
        </a:graphic>
      </p:graphicFrame>
      <p:sp>
        <p:nvSpPr>
          <p:cNvPr id="13" name="Google Shape;319;p43">
            <a:extLst>
              <a:ext uri="{FF2B5EF4-FFF2-40B4-BE49-F238E27FC236}">
                <a16:creationId xmlns:a16="http://schemas.microsoft.com/office/drawing/2014/main" id="{7753A06E-19A7-4C9F-99C1-C2EEB47F92D0}"/>
              </a:ext>
            </a:extLst>
          </p:cNvPr>
          <p:cNvSpPr txBox="1"/>
          <p:nvPr/>
        </p:nvSpPr>
        <p:spPr>
          <a:xfrm>
            <a:off x="8305824" y="5297879"/>
            <a:ext cx="2042862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sz="1600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TF-IDF </a:t>
            </a:r>
            <a:r>
              <a:rPr lang="ko-KR" altLang="en-US" sz="1600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키워드 추출</a:t>
            </a:r>
            <a:endParaRPr sz="1600" b="1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319;p43">
            <a:extLst>
              <a:ext uri="{FF2B5EF4-FFF2-40B4-BE49-F238E27FC236}">
                <a16:creationId xmlns:a16="http://schemas.microsoft.com/office/drawing/2014/main" id="{334E5003-8D19-4661-8DF7-1A6B66ECAA41}"/>
              </a:ext>
            </a:extLst>
          </p:cNvPr>
          <p:cNvSpPr txBox="1"/>
          <p:nvPr/>
        </p:nvSpPr>
        <p:spPr>
          <a:xfrm>
            <a:off x="2085497" y="5297879"/>
            <a:ext cx="3076049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ko-KR" altLang="en-US" sz="1600" b="1">
                <a:solidFill>
                  <a:srgbClr val="A5A5A5"/>
                </a:solidFill>
                <a:latin typeface="Avenir"/>
                <a:ea typeface="Avenir"/>
                <a:cs typeface="Avenir"/>
                <a:sym typeface="Avenir"/>
              </a:rPr>
              <a:t>카테고리별 감정 키워드 목록</a:t>
            </a:r>
            <a:endParaRPr sz="1600" b="1">
              <a:solidFill>
                <a:srgbClr val="A5A5A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3244420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358383" y="234220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i="1">
                <a:solidFill>
                  <a:prstClr val="white"/>
                </a:solidFill>
              </a:rPr>
              <a:t>구성도 </a:t>
            </a:r>
            <a:r>
              <a:rPr lang="en-US" altLang="ko-KR" sz="2400" b="1" i="1">
                <a:solidFill>
                  <a:prstClr val="white"/>
                </a:solidFill>
              </a:rPr>
              <a:t>: </a:t>
            </a:r>
            <a:r>
              <a:rPr lang="ko-KR" altLang="en-US" sz="2400" b="1" i="1">
                <a:solidFill>
                  <a:prstClr val="white"/>
                </a:solidFill>
              </a:rPr>
              <a:t> 분석</a:t>
            </a:r>
            <a:r>
              <a:rPr lang="en-US" altLang="ko-KR" sz="2400" b="1" i="1">
                <a:solidFill>
                  <a:prstClr val="white"/>
                </a:solidFill>
              </a:rPr>
              <a:t>, </a:t>
            </a:r>
            <a:r>
              <a:rPr lang="ko-KR" altLang="en-US" sz="2400" b="1" i="1">
                <a:solidFill>
                  <a:prstClr val="white"/>
                </a:solidFill>
              </a:rPr>
              <a:t>결과</a:t>
            </a:r>
            <a:endParaRPr lang="en-US" altLang="ko-KR" sz="2400" b="1" i="1">
              <a:solidFill>
                <a:prstClr val="whit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54381-6948-410B-85FD-ECB6089C4102}"/>
              </a:ext>
            </a:extLst>
          </p:cNvPr>
          <p:cNvSpPr txBox="1"/>
          <p:nvPr/>
        </p:nvSpPr>
        <p:spPr>
          <a:xfrm>
            <a:off x="537882" y="901465"/>
            <a:ext cx="3539225" cy="318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467" b="1" dirty="0">
                <a:latin typeface="Avenir Next LT Pro" panose="020F0502020204030204" pitchFamily="34" charset="0"/>
                <a:ea typeface="AppleGothic" pitchFamily="2" charset="-127"/>
              </a:rPr>
              <a:t>전체적인 구성도</a:t>
            </a:r>
            <a:endParaRPr kumimoji="1" lang="ko-Kore-KR" altLang="en-US" sz="1467" b="1" dirty="0"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pic>
        <p:nvPicPr>
          <p:cNvPr id="26" name="그래픽 25" descr="핀치 확대 단색으로 채워진">
            <a:extLst>
              <a:ext uri="{FF2B5EF4-FFF2-40B4-BE49-F238E27FC236}">
                <a16:creationId xmlns:a16="http://schemas.microsoft.com/office/drawing/2014/main" id="{514D8206-468C-41F2-A2F3-1765C6729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45105" y="2313082"/>
            <a:ext cx="751122" cy="751122"/>
          </a:xfrm>
          <a:prstGeom prst="rect">
            <a:avLst/>
          </a:prstGeom>
        </p:spPr>
      </p:pic>
      <p:sp>
        <p:nvSpPr>
          <p:cNvPr id="27" name="모서리가 둥근 직사각형 39">
            <a:extLst>
              <a:ext uri="{FF2B5EF4-FFF2-40B4-BE49-F238E27FC236}">
                <a16:creationId xmlns:a16="http://schemas.microsoft.com/office/drawing/2014/main" id="{C2139916-0189-4815-B133-4BFF91610ADF}"/>
              </a:ext>
            </a:extLst>
          </p:cNvPr>
          <p:cNvSpPr/>
          <p:nvPr/>
        </p:nvSpPr>
        <p:spPr>
          <a:xfrm>
            <a:off x="1540095" y="2108072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구부러진 연결선 99">
            <a:extLst>
              <a:ext uri="{FF2B5EF4-FFF2-40B4-BE49-F238E27FC236}">
                <a16:creationId xmlns:a16="http://schemas.microsoft.com/office/drawing/2014/main" id="{02FE0F3A-C392-49BF-BBC4-8884812FDB32}"/>
              </a:ext>
            </a:extLst>
          </p:cNvPr>
          <p:cNvCxnSpPr/>
          <p:nvPr/>
        </p:nvCxnSpPr>
        <p:spPr>
          <a:xfrm rot="16200000" flipV="1">
            <a:off x="3088980" y="887048"/>
            <a:ext cx="101600" cy="2129415"/>
          </a:xfrm>
          <a:prstGeom prst="curvedConnector3">
            <a:avLst>
              <a:gd name="adj1" fmla="val 325000"/>
            </a:avLst>
          </a:prstGeom>
          <a:ln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모서리가 둥근 직사각형 39">
            <a:extLst>
              <a:ext uri="{FF2B5EF4-FFF2-40B4-BE49-F238E27FC236}">
                <a16:creationId xmlns:a16="http://schemas.microsoft.com/office/drawing/2014/main" id="{1631A229-A578-4118-9B81-4222CDCAF975}"/>
              </a:ext>
            </a:extLst>
          </p:cNvPr>
          <p:cNvSpPr/>
          <p:nvPr/>
        </p:nvSpPr>
        <p:spPr>
          <a:xfrm>
            <a:off x="3823545" y="2264929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75">
            <a:extLst>
              <a:ext uri="{FF2B5EF4-FFF2-40B4-BE49-F238E27FC236}">
                <a16:creationId xmlns:a16="http://schemas.microsoft.com/office/drawing/2014/main" id="{17B15E0C-8E7D-4AFE-BA05-70B110FA267E}"/>
              </a:ext>
            </a:extLst>
          </p:cNvPr>
          <p:cNvSpPr/>
          <p:nvPr/>
        </p:nvSpPr>
        <p:spPr>
          <a:xfrm>
            <a:off x="3836179" y="3619697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D28040-8E3E-468D-9281-1818BDF5A148}"/>
              </a:ext>
            </a:extLst>
          </p:cNvPr>
          <p:cNvSpPr/>
          <p:nvPr/>
        </p:nvSpPr>
        <p:spPr>
          <a:xfrm>
            <a:off x="3767124" y="5022983"/>
            <a:ext cx="2435125" cy="590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NLP </a:t>
            </a: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학습 및 분류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NLP 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학습모델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감성사전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3" name="모서리가 둥근 직사각형 40">
            <a:extLst>
              <a:ext uri="{FF2B5EF4-FFF2-40B4-BE49-F238E27FC236}">
                <a16:creationId xmlns:a16="http://schemas.microsoft.com/office/drawing/2014/main" id="{FE254957-518E-4B61-9AC5-A34AAC1979DB}"/>
              </a:ext>
            </a:extLst>
          </p:cNvPr>
          <p:cNvSpPr/>
          <p:nvPr/>
        </p:nvSpPr>
        <p:spPr>
          <a:xfrm>
            <a:off x="6486852" y="2201239"/>
            <a:ext cx="1161142" cy="1161142"/>
          </a:xfrm>
          <a:prstGeom prst="roundRect">
            <a:avLst/>
          </a:prstGeom>
          <a:noFill/>
          <a:ln w="1301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41">
            <a:extLst>
              <a:ext uri="{FF2B5EF4-FFF2-40B4-BE49-F238E27FC236}">
                <a16:creationId xmlns:a16="http://schemas.microsoft.com/office/drawing/2014/main" id="{80667E76-CB09-4D03-923C-7387120434FA}"/>
              </a:ext>
            </a:extLst>
          </p:cNvPr>
          <p:cNvSpPr/>
          <p:nvPr/>
        </p:nvSpPr>
        <p:spPr>
          <a:xfrm>
            <a:off x="9270832" y="2845500"/>
            <a:ext cx="1161142" cy="1161142"/>
          </a:xfrm>
          <a:prstGeom prst="roundRect">
            <a:avLst/>
          </a:prstGeom>
          <a:noFill/>
          <a:ln w="1301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래픽 39" descr="서적 단색으로 채워진">
            <a:extLst>
              <a:ext uri="{FF2B5EF4-FFF2-40B4-BE49-F238E27FC236}">
                <a16:creationId xmlns:a16="http://schemas.microsoft.com/office/drawing/2014/main" id="{BBEBA251-6A3C-4603-91CB-5200463151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72667" y="3885108"/>
            <a:ext cx="662897" cy="662897"/>
          </a:xfrm>
          <a:prstGeom prst="rect">
            <a:avLst/>
          </a:prstGeom>
        </p:spPr>
      </p:pic>
      <p:pic>
        <p:nvPicPr>
          <p:cNvPr id="41" name="그래픽 40" descr="목표 대상 그룹 단색으로 채워진">
            <a:extLst>
              <a:ext uri="{FF2B5EF4-FFF2-40B4-BE49-F238E27FC236}">
                <a16:creationId xmlns:a16="http://schemas.microsoft.com/office/drawing/2014/main" id="{9F81961A-AF6D-425E-888D-0F9DE86A5F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99071" y="2480778"/>
            <a:ext cx="690641" cy="690641"/>
          </a:xfrm>
          <a:prstGeom prst="rect">
            <a:avLst/>
          </a:prstGeom>
        </p:spPr>
      </p:pic>
      <p:pic>
        <p:nvPicPr>
          <p:cNvPr id="43" name="그래픽 42" descr="강의실 단색으로 채워진">
            <a:extLst>
              <a:ext uri="{FF2B5EF4-FFF2-40B4-BE49-F238E27FC236}">
                <a16:creationId xmlns:a16="http://schemas.microsoft.com/office/drawing/2014/main" id="{A9BB5D34-270F-484D-91AB-DFDB24A03E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072667" y="2521380"/>
            <a:ext cx="650039" cy="650039"/>
          </a:xfrm>
          <a:prstGeom prst="rect">
            <a:avLst/>
          </a:prstGeom>
        </p:spPr>
      </p:pic>
      <p:pic>
        <p:nvPicPr>
          <p:cNvPr id="45" name="그래픽 44" descr="원형 차트가 있는 프레젠테이션 단색으로 채워진">
            <a:extLst>
              <a:ext uri="{FF2B5EF4-FFF2-40B4-BE49-F238E27FC236}">
                <a16:creationId xmlns:a16="http://schemas.microsoft.com/office/drawing/2014/main" id="{C7D070AE-4729-4B85-9B1E-AB39D4218D0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87418" y="3049465"/>
            <a:ext cx="753211" cy="753211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1852E552-E1E5-4824-B61B-DB53FB817DAD}"/>
              </a:ext>
            </a:extLst>
          </p:cNvPr>
          <p:cNvSpPr/>
          <p:nvPr/>
        </p:nvSpPr>
        <p:spPr>
          <a:xfrm>
            <a:off x="6477324" y="3614096"/>
            <a:ext cx="2435125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분석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결과 분석 및 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마케팅 전략 도출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8E6C3E3-3E3C-4EFA-8612-A59B4171CBF2}"/>
              </a:ext>
            </a:extLst>
          </p:cNvPr>
          <p:cNvSpPr/>
          <p:nvPr/>
        </p:nvSpPr>
        <p:spPr>
          <a:xfrm>
            <a:off x="9270832" y="4178521"/>
            <a:ext cx="1898775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결과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웹페이지 통계적자료 도출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전략 게시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2489E75-0651-47A3-8BAE-A04F9D5E3BE0}"/>
              </a:ext>
            </a:extLst>
          </p:cNvPr>
          <p:cNvSpPr/>
          <p:nvPr/>
        </p:nvSpPr>
        <p:spPr>
          <a:xfrm>
            <a:off x="1455299" y="3502319"/>
            <a:ext cx="2435125" cy="590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Web Crawling</a:t>
            </a: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리뷰사이트 웹 크롤링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4A8145C4-F8CD-4B37-A5D3-708441184CE0}"/>
              </a:ext>
            </a:extLst>
          </p:cNvPr>
          <p:cNvCxnSpPr>
            <a:cxnSpLocks/>
          </p:cNvCxnSpPr>
          <p:nvPr/>
        </p:nvCxnSpPr>
        <p:spPr>
          <a:xfrm>
            <a:off x="5607113" y="3439416"/>
            <a:ext cx="488886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3360F273-1C7F-4BA1-BE28-61554EFFB388}"/>
              </a:ext>
            </a:extLst>
          </p:cNvPr>
          <p:cNvSpPr/>
          <p:nvPr/>
        </p:nvSpPr>
        <p:spPr>
          <a:xfrm>
            <a:off x="6271304" y="1813647"/>
            <a:ext cx="4898303" cy="396788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810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17383" y="223686"/>
            <a:ext cx="5378617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i="1" dirty="0">
                <a:solidFill>
                  <a:prstClr val="white"/>
                </a:solidFill>
              </a:rPr>
              <a:t>목차 </a:t>
            </a:r>
            <a:endParaRPr lang="en-US" altLang="ko-KR" sz="2400" b="1" i="1" dirty="0">
              <a:solidFill>
                <a:prstClr val="white"/>
              </a:solidFill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B64D8237-D4CF-4E36-A699-2A880BED4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7267" y="0"/>
            <a:ext cx="12192000" cy="68580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7A94A156-773F-4447-BDB8-53A8FAFE7A7A}"/>
              </a:ext>
            </a:extLst>
          </p:cNvPr>
          <p:cNvSpPr/>
          <p:nvPr/>
        </p:nvSpPr>
        <p:spPr>
          <a:xfrm>
            <a:off x="609600" y="269987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평행 사변형 34">
            <a:extLst>
              <a:ext uri="{FF2B5EF4-FFF2-40B4-BE49-F238E27FC236}">
                <a16:creationId xmlns:a16="http://schemas.microsoft.com/office/drawing/2014/main" id="{5F620DE8-90FC-49D6-80E8-EFFE2545A5A5}"/>
              </a:ext>
            </a:extLst>
          </p:cNvPr>
          <p:cNvSpPr/>
          <p:nvPr/>
        </p:nvSpPr>
        <p:spPr>
          <a:xfrm flipV="1">
            <a:off x="749377" y="2035295"/>
            <a:ext cx="1326047" cy="348381"/>
          </a:xfrm>
          <a:prstGeom prst="parallelogram">
            <a:avLst>
              <a:gd name="adj" fmla="val 98942"/>
            </a:avLst>
          </a:prstGeom>
          <a:solidFill>
            <a:srgbClr val="FF7C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6" name="평행 사변형 35">
            <a:extLst>
              <a:ext uri="{FF2B5EF4-FFF2-40B4-BE49-F238E27FC236}">
                <a16:creationId xmlns:a16="http://schemas.microsoft.com/office/drawing/2014/main" id="{07449509-A88C-4999-A937-D6E07A343FB5}"/>
              </a:ext>
            </a:extLst>
          </p:cNvPr>
          <p:cNvSpPr/>
          <p:nvPr/>
        </p:nvSpPr>
        <p:spPr>
          <a:xfrm>
            <a:off x="717383" y="1297225"/>
            <a:ext cx="1905765" cy="1810750"/>
          </a:xfrm>
          <a:prstGeom prst="parallelogram">
            <a:avLst>
              <a:gd name="adj" fmla="val 40029"/>
            </a:avLst>
          </a:prstGeom>
          <a:solidFill>
            <a:schemeClr val="bg1"/>
          </a:solidFill>
          <a:ln>
            <a:noFill/>
          </a:ln>
          <a:effectLst>
            <a:outerShdw blurRad="355600" dist="520700" dir="10800000" sx="69000" sy="69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37" name="평행 사변형 36">
            <a:extLst>
              <a:ext uri="{FF2B5EF4-FFF2-40B4-BE49-F238E27FC236}">
                <a16:creationId xmlns:a16="http://schemas.microsoft.com/office/drawing/2014/main" id="{61C0B0F3-D10C-47D7-B44F-ED4F136E9684}"/>
              </a:ext>
            </a:extLst>
          </p:cNvPr>
          <p:cNvSpPr/>
          <p:nvPr/>
        </p:nvSpPr>
        <p:spPr>
          <a:xfrm>
            <a:off x="749377" y="1297731"/>
            <a:ext cx="2775829" cy="738070"/>
          </a:xfrm>
          <a:prstGeom prst="parallelogram">
            <a:avLst>
              <a:gd name="adj" fmla="val 23798"/>
            </a:avLst>
          </a:prstGeom>
          <a:solidFill>
            <a:srgbClr val="FF99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STEP 01</a:t>
            </a:r>
            <a:endParaRPr lang="ko-KR" altLang="en-US" sz="2000" b="1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AC6AA14-C23B-4B51-BFD3-F5F1FBF498C1}"/>
              </a:ext>
            </a:extLst>
          </p:cNvPr>
          <p:cNvSpPr/>
          <p:nvPr/>
        </p:nvSpPr>
        <p:spPr>
          <a:xfrm>
            <a:off x="1130992" y="2076885"/>
            <a:ext cx="2498855" cy="656783"/>
          </a:xfrm>
          <a:prstGeom prst="rect">
            <a:avLst/>
          </a:prstGeom>
        </p:spPr>
        <p:txBody>
          <a:bodyPr wrap="square">
            <a:spAutoFit/>
            <a:scene3d>
              <a:camera prst="perspectiveRelaxedModerately" fov="2400000">
                <a:rot lat="20696791" lon="1493232" rev="21147339"/>
              </a:camera>
              <a:lightRig rig="threePt" dir="t"/>
            </a:scene3d>
            <a:sp3d z="635000"/>
          </a:bodyPr>
          <a:lstStyle/>
          <a:p>
            <a:pPr>
              <a:lnSpc>
                <a:spcPct val="150000"/>
              </a:lnSpc>
            </a:pPr>
            <a:r>
              <a: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</a:rPr>
              <a:t>소개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프로젝트 필요성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현행 분석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목적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평행 사변형 38">
            <a:extLst>
              <a:ext uri="{FF2B5EF4-FFF2-40B4-BE49-F238E27FC236}">
                <a16:creationId xmlns:a16="http://schemas.microsoft.com/office/drawing/2014/main" id="{30C05FCB-CDF0-4676-BFA9-B7CBEC63F535}"/>
              </a:ext>
            </a:extLst>
          </p:cNvPr>
          <p:cNvSpPr/>
          <p:nvPr/>
        </p:nvSpPr>
        <p:spPr>
          <a:xfrm flipV="1">
            <a:off x="4492332" y="4695162"/>
            <a:ext cx="1326047" cy="348381"/>
          </a:xfrm>
          <a:prstGeom prst="parallelogram">
            <a:avLst>
              <a:gd name="adj" fmla="val 98942"/>
            </a:avLst>
          </a:prstGeom>
          <a:solidFill>
            <a:srgbClr val="FF7C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3" name="평행 사변형 42">
            <a:extLst>
              <a:ext uri="{FF2B5EF4-FFF2-40B4-BE49-F238E27FC236}">
                <a16:creationId xmlns:a16="http://schemas.microsoft.com/office/drawing/2014/main" id="{8DDCAA78-C575-45A0-88B9-7DADF95415AA}"/>
              </a:ext>
            </a:extLst>
          </p:cNvPr>
          <p:cNvSpPr/>
          <p:nvPr/>
        </p:nvSpPr>
        <p:spPr>
          <a:xfrm>
            <a:off x="4460338" y="3957092"/>
            <a:ext cx="1905765" cy="1810750"/>
          </a:xfrm>
          <a:prstGeom prst="parallelogram">
            <a:avLst>
              <a:gd name="adj" fmla="val 40029"/>
            </a:avLst>
          </a:prstGeom>
          <a:solidFill>
            <a:schemeClr val="bg1"/>
          </a:solidFill>
          <a:ln>
            <a:noFill/>
          </a:ln>
          <a:effectLst>
            <a:outerShdw blurRad="355600" dist="520700" dir="10800000" sx="69000" sy="69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49" name="평행 사변형 48">
            <a:extLst>
              <a:ext uri="{FF2B5EF4-FFF2-40B4-BE49-F238E27FC236}">
                <a16:creationId xmlns:a16="http://schemas.microsoft.com/office/drawing/2014/main" id="{62660D11-088C-42BC-B763-7A630479B771}"/>
              </a:ext>
            </a:extLst>
          </p:cNvPr>
          <p:cNvSpPr/>
          <p:nvPr/>
        </p:nvSpPr>
        <p:spPr>
          <a:xfrm>
            <a:off x="4492332" y="3957598"/>
            <a:ext cx="2775829" cy="738070"/>
          </a:xfrm>
          <a:prstGeom prst="parallelogram">
            <a:avLst>
              <a:gd name="adj" fmla="val 23798"/>
            </a:avLst>
          </a:prstGeom>
          <a:solidFill>
            <a:srgbClr val="FF99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STEP 05</a:t>
            </a:r>
            <a:endParaRPr lang="ko-KR" altLang="en-US" sz="2000" b="1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7D9060D-A1DB-49FD-B2A4-43DC1321B7A6}"/>
              </a:ext>
            </a:extLst>
          </p:cNvPr>
          <p:cNvSpPr/>
          <p:nvPr/>
        </p:nvSpPr>
        <p:spPr>
          <a:xfrm>
            <a:off x="4873947" y="4736752"/>
            <a:ext cx="2498855" cy="373885"/>
          </a:xfrm>
          <a:prstGeom prst="rect">
            <a:avLst/>
          </a:prstGeom>
        </p:spPr>
        <p:txBody>
          <a:bodyPr wrap="square">
            <a:spAutoFit/>
            <a:scene3d>
              <a:camera prst="perspectiveRelaxedModerately" fov="2400000">
                <a:rot lat="20696791" lon="1493232" rev="21147339"/>
              </a:camera>
              <a:lightRig rig="threePt" dir="t"/>
            </a:scene3d>
            <a:sp3d z="635000"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최종 예상 결과물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평행 사변형 50">
            <a:extLst>
              <a:ext uri="{FF2B5EF4-FFF2-40B4-BE49-F238E27FC236}">
                <a16:creationId xmlns:a16="http://schemas.microsoft.com/office/drawing/2014/main" id="{A0D03470-7435-448A-8149-7A86F7AD097B}"/>
              </a:ext>
            </a:extLst>
          </p:cNvPr>
          <p:cNvSpPr/>
          <p:nvPr/>
        </p:nvSpPr>
        <p:spPr>
          <a:xfrm flipV="1">
            <a:off x="4387691" y="2035295"/>
            <a:ext cx="1326047" cy="348381"/>
          </a:xfrm>
          <a:prstGeom prst="parallelogram">
            <a:avLst>
              <a:gd name="adj" fmla="val 98942"/>
            </a:avLst>
          </a:prstGeom>
          <a:solidFill>
            <a:srgbClr val="3B383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2" name="평행 사변형 51">
            <a:extLst>
              <a:ext uri="{FF2B5EF4-FFF2-40B4-BE49-F238E27FC236}">
                <a16:creationId xmlns:a16="http://schemas.microsoft.com/office/drawing/2014/main" id="{3E421E18-F51A-4E6D-BAB1-D6F07E11390E}"/>
              </a:ext>
            </a:extLst>
          </p:cNvPr>
          <p:cNvSpPr/>
          <p:nvPr/>
        </p:nvSpPr>
        <p:spPr>
          <a:xfrm>
            <a:off x="4355697" y="1297225"/>
            <a:ext cx="1905765" cy="1810750"/>
          </a:xfrm>
          <a:prstGeom prst="parallelogram">
            <a:avLst>
              <a:gd name="adj" fmla="val 40029"/>
            </a:avLst>
          </a:prstGeom>
          <a:solidFill>
            <a:schemeClr val="bg1"/>
          </a:solidFill>
          <a:ln>
            <a:noFill/>
          </a:ln>
          <a:effectLst>
            <a:outerShdw blurRad="355600" dist="520700" dir="10800000" sx="69000" sy="69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53" name="평행 사변형 52">
            <a:extLst>
              <a:ext uri="{FF2B5EF4-FFF2-40B4-BE49-F238E27FC236}">
                <a16:creationId xmlns:a16="http://schemas.microsoft.com/office/drawing/2014/main" id="{BB5BEDE0-B5EE-419B-B809-836159345C8E}"/>
              </a:ext>
            </a:extLst>
          </p:cNvPr>
          <p:cNvSpPr/>
          <p:nvPr/>
        </p:nvSpPr>
        <p:spPr>
          <a:xfrm>
            <a:off x="4387691" y="1297731"/>
            <a:ext cx="2775829" cy="738070"/>
          </a:xfrm>
          <a:prstGeom prst="parallelogram">
            <a:avLst>
              <a:gd name="adj" fmla="val 23798"/>
            </a:avLst>
          </a:prstGeom>
          <a:solidFill>
            <a:srgbClr val="76717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STEP 02</a:t>
            </a:r>
            <a:endParaRPr lang="ko-KR" altLang="en-US" sz="2000" b="1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A20CC481-56E9-4EA3-94AD-4AA238480AC9}"/>
              </a:ext>
            </a:extLst>
          </p:cNvPr>
          <p:cNvSpPr/>
          <p:nvPr/>
        </p:nvSpPr>
        <p:spPr>
          <a:xfrm>
            <a:off x="4769306" y="2076885"/>
            <a:ext cx="2498855" cy="656783"/>
          </a:xfrm>
          <a:prstGeom prst="rect">
            <a:avLst/>
          </a:prstGeom>
        </p:spPr>
        <p:txBody>
          <a:bodyPr wrap="square">
            <a:spAutoFit/>
            <a:scene3d>
              <a:camera prst="perspectiveRelaxedModerately" fov="2400000">
                <a:rot lat="20696791" lon="1493232" rev="21147339"/>
              </a:camera>
              <a:lightRig rig="threePt" dir="t"/>
            </a:scene3d>
            <a:sp3d z="635000"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구성도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NLP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학습 및 분류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분석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5" name="평행 사변형 54">
            <a:extLst>
              <a:ext uri="{FF2B5EF4-FFF2-40B4-BE49-F238E27FC236}">
                <a16:creationId xmlns:a16="http://schemas.microsoft.com/office/drawing/2014/main" id="{58A10634-523B-4B3A-BEA6-A828337D290A}"/>
              </a:ext>
            </a:extLst>
          </p:cNvPr>
          <p:cNvSpPr/>
          <p:nvPr/>
        </p:nvSpPr>
        <p:spPr>
          <a:xfrm flipV="1">
            <a:off x="7921364" y="2035295"/>
            <a:ext cx="1326047" cy="348381"/>
          </a:xfrm>
          <a:prstGeom prst="parallelogram">
            <a:avLst>
              <a:gd name="adj" fmla="val 98942"/>
            </a:avLst>
          </a:prstGeom>
          <a:solidFill>
            <a:srgbClr val="FF7C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6" name="평행 사변형 55">
            <a:extLst>
              <a:ext uri="{FF2B5EF4-FFF2-40B4-BE49-F238E27FC236}">
                <a16:creationId xmlns:a16="http://schemas.microsoft.com/office/drawing/2014/main" id="{115055B6-863D-4FCA-9FE4-05F057A41E3E}"/>
              </a:ext>
            </a:extLst>
          </p:cNvPr>
          <p:cNvSpPr/>
          <p:nvPr/>
        </p:nvSpPr>
        <p:spPr>
          <a:xfrm>
            <a:off x="7889370" y="1297225"/>
            <a:ext cx="1905765" cy="1810750"/>
          </a:xfrm>
          <a:prstGeom prst="parallelogram">
            <a:avLst>
              <a:gd name="adj" fmla="val 40029"/>
            </a:avLst>
          </a:prstGeom>
          <a:solidFill>
            <a:schemeClr val="bg1"/>
          </a:solidFill>
          <a:ln>
            <a:noFill/>
          </a:ln>
          <a:effectLst>
            <a:outerShdw blurRad="355600" dist="520700" dir="10800000" sx="69000" sy="69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57" name="평행 사변형 56">
            <a:extLst>
              <a:ext uri="{FF2B5EF4-FFF2-40B4-BE49-F238E27FC236}">
                <a16:creationId xmlns:a16="http://schemas.microsoft.com/office/drawing/2014/main" id="{B1A8EBF9-FB60-48B6-B980-78F2FD9DE58C}"/>
              </a:ext>
            </a:extLst>
          </p:cNvPr>
          <p:cNvSpPr/>
          <p:nvPr/>
        </p:nvSpPr>
        <p:spPr>
          <a:xfrm>
            <a:off x="7921364" y="1297731"/>
            <a:ext cx="2775829" cy="738070"/>
          </a:xfrm>
          <a:prstGeom prst="parallelogram">
            <a:avLst>
              <a:gd name="adj" fmla="val 23798"/>
            </a:avLst>
          </a:prstGeom>
          <a:solidFill>
            <a:srgbClr val="FF99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STEP 03</a:t>
            </a:r>
            <a:endParaRPr lang="ko-KR" altLang="en-US" sz="2000" b="1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10481DF-D13B-4840-A3D4-24A73838E9E2}"/>
              </a:ext>
            </a:extLst>
          </p:cNvPr>
          <p:cNvSpPr/>
          <p:nvPr/>
        </p:nvSpPr>
        <p:spPr>
          <a:xfrm>
            <a:off x="8302979" y="2076885"/>
            <a:ext cx="2498855" cy="656783"/>
          </a:xfrm>
          <a:prstGeom prst="rect">
            <a:avLst/>
          </a:prstGeom>
        </p:spPr>
        <p:txBody>
          <a:bodyPr wrap="square">
            <a:spAutoFit/>
            <a:scene3d>
              <a:camera prst="perspectiveRelaxedModerately" fov="2400000">
                <a:rot lat="20696791" lon="1493232" rev="21147339"/>
              </a:camera>
              <a:lightRig rig="threePt" dir="t"/>
            </a:scene3d>
            <a:sp3d z="635000"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학기 종료 이후 진행사항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TF-IDF,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키워드 추출 및 분류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평행 사변형 58">
            <a:extLst>
              <a:ext uri="{FF2B5EF4-FFF2-40B4-BE49-F238E27FC236}">
                <a16:creationId xmlns:a16="http://schemas.microsoft.com/office/drawing/2014/main" id="{65955314-F756-4098-A3F7-0ADD6FFD31A1}"/>
              </a:ext>
            </a:extLst>
          </p:cNvPr>
          <p:cNvSpPr/>
          <p:nvPr/>
        </p:nvSpPr>
        <p:spPr>
          <a:xfrm flipV="1">
            <a:off x="749377" y="4695162"/>
            <a:ext cx="1326047" cy="348381"/>
          </a:xfrm>
          <a:prstGeom prst="parallelogram">
            <a:avLst>
              <a:gd name="adj" fmla="val 98942"/>
            </a:avLst>
          </a:prstGeom>
          <a:solidFill>
            <a:srgbClr val="3B383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0" name="평행 사변형 59">
            <a:extLst>
              <a:ext uri="{FF2B5EF4-FFF2-40B4-BE49-F238E27FC236}">
                <a16:creationId xmlns:a16="http://schemas.microsoft.com/office/drawing/2014/main" id="{568D6DF0-CDE9-44E8-95C8-14AA16D2006B}"/>
              </a:ext>
            </a:extLst>
          </p:cNvPr>
          <p:cNvSpPr/>
          <p:nvPr/>
        </p:nvSpPr>
        <p:spPr>
          <a:xfrm>
            <a:off x="717383" y="3957092"/>
            <a:ext cx="1905765" cy="1810750"/>
          </a:xfrm>
          <a:prstGeom prst="parallelogram">
            <a:avLst>
              <a:gd name="adj" fmla="val 40029"/>
            </a:avLst>
          </a:prstGeom>
          <a:solidFill>
            <a:schemeClr val="bg1"/>
          </a:solidFill>
          <a:ln>
            <a:noFill/>
          </a:ln>
          <a:effectLst>
            <a:outerShdw blurRad="355600" dist="520700" dir="10800000" sx="69000" sy="69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61" name="평행 사변형 60">
            <a:extLst>
              <a:ext uri="{FF2B5EF4-FFF2-40B4-BE49-F238E27FC236}">
                <a16:creationId xmlns:a16="http://schemas.microsoft.com/office/drawing/2014/main" id="{28B67805-22BE-4695-B2B1-A6B72150AD3F}"/>
              </a:ext>
            </a:extLst>
          </p:cNvPr>
          <p:cNvSpPr/>
          <p:nvPr/>
        </p:nvSpPr>
        <p:spPr>
          <a:xfrm>
            <a:off x="749377" y="3957598"/>
            <a:ext cx="2775829" cy="738070"/>
          </a:xfrm>
          <a:prstGeom prst="parallelogram">
            <a:avLst>
              <a:gd name="adj" fmla="val 23798"/>
            </a:avLst>
          </a:prstGeom>
          <a:solidFill>
            <a:srgbClr val="76717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STEP 04</a:t>
            </a:r>
            <a:endParaRPr lang="ko-KR" altLang="en-US" sz="2000" b="1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457C0BA0-0A01-4F81-9A8E-20A6E33E1E47}"/>
              </a:ext>
            </a:extLst>
          </p:cNvPr>
          <p:cNvSpPr/>
          <p:nvPr/>
        </p:nvSpPr>
        <p:spPr>
          <a:xfrm>
            <a:off x="1130992" y="4736752"/>
            <a:ext cx="2498855" cy="656783"/>
          </a:xfrm>
          <a:prstGeom prst="rect">
            <a:avLst/>
          </a:prstGeom>
        </p:spPr>
        <p:txBody>
          <a:bodyPr wrap="square">
            <a:spAutoFit/>
            <a:scene3d>
              <a:camera prst="perspectiveRelaxedModerately" fov="2400000">
                <a:rot lat="20696791" lon="1493232" rev="21147339"/>
              </a:camera>
              <a:lightRig rig="threePt" dir="t"/>
            </a:scene3d>
            <a:sp3d z="635000"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학기 진행 예정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분석 도구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웹 시각화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3" name="평행 사변형 62">
            <a:extLst>
              <a:ext uri="{FF2B5EF4-FFF2-40B4-BE49-F238E27FC236}">
                <a16:creationId xmlns:a16="http://schemas.microsoft.com/office/drawing/2014/main" id="{5297EAF9-860E-458C-BEA9-5F7C7408230A}"/>
              </a:ext>
            </a:extLst>
          </p:cNvPr>
          <p:cNvSpPr/>
          <p:nvPr/>
        </p:nvSpPr>
        <p:spPr>
          <a:xfrm flipV="1">
            <a:off x="8235287" y="4695162"/>
            <a:ext cx="1326047" cy="348381"/>
          </a:xfrm>
          <a:prstGeom prst="parallelogram">
            <a:avLst>
              <a:gd name="adj" fmla="val 98942"/>
            </a:avLst>
          </a:prstGeom>
          <a:solidFill>
            <a:srgbClr val="3B383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4" name="평행 사변형 63">
            <a:extLst>
              <a:ext uri="{FF2B5EF4-FFF2-40B4-BE49-F238E27FC236}">
                <a16:creationId xmlns:a16="http://schemas.microsoft.com/office/drawing/2014/main" id="{C2810530-30F6-4159-98F8-45E95047D973}"/>
              </a:ext>
            </a:extLst>
          </p:cNvPr>
          <p:cNvSpPr/>
          <p:nvPr/>
        </p:nvSpPr>
        <p:spPr>
          <a:xfrm>
            <a:off x="8203293" y="3957092"/>
            <a:ext cx="1905765" cy="1810750"/>
          </a:xfrm>
          <a:prstGeom prst="parallelogram">
            <a:avLst>
              <a:gd name="adj" fmla="val 40029"/>
            </a:avLst>
          </a:prstGeom>
          <a:solidFill>
            <a:schemeClr val="bg1"/>
          </a:solidFill>
          <a:ln>
            <a:noFill/>
          </a:ln>
          <a:effectLst>
            <a:outerShdw blurRad="355600" dist="520700" dir="10800000" sx="69000" sy="69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65" name="평행 사변형 64">
            <a:extLst>
              <a:ext uri="{FF2B5EF4-FFF2-40B4-BE49-F238E27FC236}">
                <a16:creationId xmlns:a16="http://schemas.microsoft.com/office/drawing/2014/main" id="{E04C73FE-FC49-4279-A75D-4F8BD0221E11}"/>
              </a:ext>
            </a:extLst>
          </p:cNvPr>
          <p:cNvSpPr/>
          <p:nvPr/>
        </p:nvSpPr>
        <p:spPr>
          <a:xfrm>
            <a:off x="8235287" y="3957598"/>
            <a:ext cx="2775829" cy="738070"/>
          </a:xfrm>
          <a:prstGeom prst="parallelogram">
            <a:avLst>
              <a:gd name="adj" fmla="val 23798"/>
            </a:avLst>
          </a:prstGeom>
          <a:solidFill>
            <a:srgbClr val="76717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STEP 06</a:t>
            </a:r>
            <a:endParaRPr lang="ko-KR" altLang="en-US" sz="2000" b="1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60BDB3CA-1B81-4EAC-87E6-10C737BDF800}"/>
              </a:ext>
            </a:extLst>
          </p:cNvPr>
          <p:cNvSpPr/>
          <p:nvPr/>
        </p:nvSpPr>
        <p:spPr>
          <a:xfrm>
            <a:off x="8616902" y="4736752"/>
            <a:ext cx="2498855" cy="373885"/>
          </a:xfrm>
          <a:prstGeom prst="rect">
            <a:avLst/>
          </a:prstGeom>
        </p:spPr>
        <p:txBody>
          <a:bodyPr wrap="square">
            <a:spAutoFit/>
            <a:scene3d>
              <a:camera prst="perspectiveRelaxedModerately" fov="2400000">
                <a:rot lat="20696791" lon="1493232" rev="21147339"/>
              </a:camera>
              <a:lightRig rig="threePt" dir="t"/>
            </a:scene3d>
            <a:sp3d z="635000"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기대효과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13BFD49C-5E61-43E3-8D8A-BBAEC9D1973C}"/>
              </a:ext>
            </a:extLst>
          </p:cNvPr>
          <p:cNvSpPr/>
          <p:nvPr/>
        </p:nvSpPr>
        <p:spPr>
          <a:xfrm>
            <a:off x="609600" y="264770"/>
            <a:ext cx="5378617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i="1" dirty="0">
                <a:solidFill>
                  <a:prstClr val="white"/>
                </a:solidFill>
              </a:rPr>
              <a:t>목차</a:t>
            </a:r>
            <a:endParaRPr lang="en-US" altLang="ko-KR" sz="2400" b="1" i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6682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4"/>
          <p:cNvSpPr txBox="1"/>
          <p:nvPr/>
        </p:nvSpPr>
        <p:spPr>
          <a:xfrm>
            <a:off x="1286001" y="1867272"/>
            <a:ext cx="96404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endParaRPr sz="1467">
              <a:solidFill>
                <a:srgbClr val="7F7F7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3" name="Google Shape;333;p44"/>
          <p:cNvSpPr/>
          <p:nvPr/>
        </p:nvSpPr>
        <p:spPr>
          <a:xfrm>
            <a:off x="0" y="0"/>
            <a:ext cx="12192000" cy="1317237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334;p44">
            <a:extLst>
              <a:ext uri="{FF2B5EF4-FFF2-40B4-BE49-F238E27FC236}">
                <a16:creationId xmlns:a16="http://schemas.microsoft.com/office/drawing/2014/main" id="{B7C1B467-E647-4AAF-B7B7-69E686629B65}"/>
              </a:ext>
            </a:extLst>
          </p:cNvPr>
          <p:cNvSpPr txBox="1"/>
          <p:nvPr/>
        </p:nvSpPr>
        <p:spPr>
          <a:xfrm>
            <a:off x="4155400" y="358767"/>
            <a:ext cx="4201200" cy="530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altLang="ko" sz="265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r>
              <a:rPr lang="ko" altLang="en-US" sz="265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학기 결과 - 프로토타입</a:t>
            </a:r>
            <a:endParaRPr lang="ko" altLang="en-US" sz="2650" b="1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3" name="Google Shape;335;p44">
            <a:extLst>
              <a:ext uri="{FF2B5EF4-FFF2-40B4-BE49-F238E27FC236}">
                <a16:creationId xmlns:a16="http://schemas.microsoft.com/office/drawing/2014/main" id="{C4B05B3B-F25A-40EE-A0BD-721E9CD7C9C8}"/>
              </a:ext>
            </a:extLst>
          </p:cNvPr>
          <p:cNvSpPr txBox="1"/>
          <p:nvPr/>
        </p:nvSpPr>
        <p:spPr>
          <a:xfrm>
            <a:off x="4080295" y="892357"/>
            <a:ext cx="40520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50">
                <a:solidFill>
                  <a:schemeClr val="lt1"/>
                </a:solidFill>
                <a:latin typeface="Avenir"/>
                <a:ea typeface="Avenir"/>
                <a:cs typeface="Avenir"/>
              </a:rPr>
              <a:t>웹 크롤링</a:t>
            </a:r>
          </a:p>
        </p:txBody>
      </p: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D9DB4AA5-899C-4561-9428-DA8A92AAA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455192"/>
            <a:ext cx="10688083" cy="2370452"/>
          </a:xfrm>
          <a:prstGeom prst="rect">
            <a:avLst/>
          </a:prstGeom>
        </p:spPr>
      </p:pic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145C602-D224-4E57-8DDC-5629BC27E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4401" y="4396613"/>
            <a:ext cx="4338083" cy="2099240"/>
          </a:xfrm>
          <a:prstGeom prst="rect">
            <a:avLst/>
          </a:prstGeom>
        </p:spPr>
      </p:pic>
      <p:pic>
        <p:nvPicPr>
          <p:cNvPr id="6" name="그림 6">
            <a:extLst>
              <a:ext uri="{FF2B5EF4-FFF2-40B4-BE49-F238E27FC236}">
                <a16:creationId xmlns:a16="http://schemas.microsoft.com/office/drawing/2014/main" id="{D2B50276-7404-42C3-B2A5-045504599D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399" y="4644065"/>
            <a:ext cx="5064642" cy="1988288"/>
          </a:xfrm>
          <a:prstGeom prst="rect">
            <a:avLst/>
          </a:prstGeom>
        </p:spPr>
      </p:pic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419A31D6-5B4C-4D9C-8439-AFB5201F174B}"/>
              </a:ext>
            </a:extLst>
          </p:cNvPr>
          <p:cNvSpPr/>
          <p:nvPr/>
        </p:nvSpPr>
        <p:spPr>
          <a:xfrm>
            <a:off x="3250552" y="3957642"/>
            <a:ext cx="389861" cy="53162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06ACC2DB-7ABF-4678-940F-238E17E646A9}"/>
              </a:ext>
            </a:extLst>
          </p:cNvPr>
          <p:cNvSpPr/>
          <p:nvPr/>
        </p:nvSpPr>
        <p:spPr>
          <a:xfrm rot="-5400000">
            <a:off x="6428505" y="5245362"/>
            <a:ext cx="389861" cy="53162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1846321-00E2-4AA8-AD48-11AFE0015AB7}"/>
              </a:ext>
            </a:extLst>
          </p:cNvPr>
          <p:cNvSpPr/>
          <p:nvPr/>
        </p:nvSpPr>
        <p:spPr>
          <a:xfrm>
            <a:off x="815753" y="4610984"/>
            <a:ext cx="5168603" cy="20024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11DECFBD-1C3F-4085-8D9A-A2CDACB6B43A}"/>
              </a:ext>
            </a:extLst>
          </p:cNvPr>
          <p:cNvSpPr/>
          <p:nvPr/>
        </p:nvSpPr>
        <p:spPr>
          <a:xfrm>
            <a:off x="1021019" y="3959741"/>
            <a:ext cx="1813441" cy="443024"/>
          </a:xfrm>
          <a:prstGeom prst="roundRect">
            <a:avLst/>
          </a:prstGeom>
          <a:solidFill>
            <a:srgbClr val="ED7D31"/>
          </a:solidFill>
          <a:ln>
            <a:solidFill>
              <a:srgbClr val="FFA1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ea typeface="맑은 고딕"/>
              </a:rPr>
              <a:t>데이터 크롤링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1C5B56B1-1235-45A1-82FE-6BEF9E432735}"/>
              </a:ext>
            </a:extLst>
          </p:cNvPr>
          <p:cNvSpPr/>
          <p:nvPr/>
        </p:nvSpPr>
        <p:spPr>
          <a:xfrm>
            <a:off x="8570945" y="3904723"/>
            <a:ext cx="1461107" cy="437118"/>
          </a:xfrm>
          <a:prstGeom prst="roundRect">
            <a:avLst/>
          </a:prstGeom>
          <a:solidFill>
            <a:srgbClr val="ED7D31"/>
          </a:solidFill>
          <a:ln>
            <a:solidFill>
              <a:srgbClr val="FFA1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>
                <a:solidFill>
                  <a:schemeClr val="bg1"/>
                </a:solidFill>
                <a:ea typeface="맑은 고딕"/>
              </a:rPr>
              <a:t>DB &amp; File 저장</a:t>
            </a:r>
            <a:endParaRPr lang="ko-KR" sz="1400">
              <a:solidFill>
                <a:schemeClr val="bg1"/>
              </a:solidFill>
              <a:ea typeface="맑은 고딕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4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334;p44">
            <a:extLst>
              <a:ext uri="{FF2B5EF4-FFF2-40B4-BE49-F238E27FC236}">
                <a16:creationId xmlns:a16="http://schemas.microsoft.com/office/drawing/2014/main" id="{863977D0-2D9C-4C9D-9F8C-4B001A28FF68}"/>
              </a:ext>
            </a:extLst>
          </p:cNvPr>
          <p:cNvSpPr txBox="1"/>
          <p:nvPr/>
        </p:nvSpPr>
        <p:spPr>
          <a:xfrm>
            <a:off x="4155400" y="358767"/>
            <a:ext cx="4201200" cy="530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altLang="ko" sz="265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r>
              <a:rPr lang="ko" altLang="en-US" sz="265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학기 결과 - 프로토타입</a:t>
            </a:r>
            <a:endParaRPr lang="ko" altLang="en-US" sz="2650" b="1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9" name="Google Shape;335;p44">
            <a:extLst>
              <a:ext uri="{FF2B5EF4-FFF2-40B4-BE49-F238E27FC236}">
                <a16:creationId xmlns:a16="http://schemas.microsoft.com/office/drawing/2014/main" id="{C163701F-5DD6-4A81-AF54-D3831A1103DC}"/>
              </a:ext>
            </a:extLst>
          </p:cNvPr>
          <p:cNvSpPr txBox="1"/>
          <p:nvPr/>
        </p:nvSpPr>
        <p:spPr>
          <a:xfrm>
            <a:off x="4080295" y="892357"/>
            <a:ext cx="40520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50">
                <a:solidFill>
                  <a:schemeClr val="lt1"/>
                </a:solidFill>
                <a:latin typeface="Avenir"/>
                <a:ea typeface="Avenir"/>
                <a:cs typeface="Avenir"/>
              </a:rPr>
              <a:t>학습 모델 생성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6F0B55F-600D-4DAC-9262-8C6116280BA0}"/>
              </a:ext>
            </a:extLst>
          </p:cNvPr>
          <p:cNvGrpSpPr/>
          <p:nvPr/>
        </p:nvGrpSpPr>
        <p:grpSpPr>
          <a:xfrm>
            <a:off x="526310" y="3270101"/>
            <a:ext cx="4265428" cy="1926857"/>
            <a:chOff x="638543" y="2762100"/>
            <a:chExt cx="5210544" cy="2015462"/>
          </a:xfrm>
        </p:grpSpPr>
        <p:pic>
          <p:nvPicPr>
            <p:cNvPr id="3" name="그림 6">
              <a:extLst>
                <a:ext uri="{FF2B5EF4-FFF2-40B4-BE49-F238E27FC236}">
                  <a16:creationId xmlns:a16="http://schemas.microsoft.com/office/drawing/2014/main" id="{369B41C7-C176-4644-81D7-4E35214CE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4445" y="2789274"/>
              <a:ext cx="5064642" cy="1988288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3437C2E-728D-47B1-B412-0063E5C7CAC3}"/>
                </a:ext>
              </a:extLst>
            </p:cNvPr>
            <p:cNvSpPr/>
            <p:nvPr/>
          </p:nvSpPr>
          <p:spPr>
            <a:xfrm>
              <a:off x="638543" y="2762100"/>
              <a:ext cx="5168603" cy="20024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08FBA1-318B-466C-AE2D-A677561052B3}"/>
              </a:ext>
            </a:extLst>
          </p:cNvPr>
          <p:cNvSpPr/>
          <p:nvPr/>
        </p:nvSpPr>
        <p:spPr>
          <a:xfrm>
            <a:off x="7567428" y="2419496"/>
            <a:ext cx="3969488" cy="37450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7001BEE-5755-4D4F-8654-11A8E334FED2}"/>
              </a:ext>
            </a:extLst>
          </p:cNvPr>
          <p:cNvSpPr/>
          <p:nvPr/>
        </p:nvSpPr>
        <p:spPr>
          <a:xfrm>
            <a:off x="6337299" y="2028160"/>
            <a:ext cx="2108789" cy="454838"/>
          </a:xfrm>
          <a:prstGeom prst="roundRect">
            <a:avLst/>
          </a:prstGeom>
          <a:solidFill>
            <a:srgbClr val="ED7D31"/>
          </a:solidFill>
          <a:ln>
            <a:solidFill>
              <a:srgbClr val="FFA1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>
                <a:ea typeface="맑은 고딕"/>
              </a:rPr>
              <a:t>Import 학습 데이터 </a:t>
            </a:r>
            <a:endParaRPr lang="ko-KR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2395BB4-FA9A-40B2-886C-28CF894BF9DB}"/>
              </a:ext>
            </a:extLst>
          </p:cNvPr>
          <p:cNvSpPr/>
          <p:nvPr/>
        </p:nvSpPr>
        <p:spPr>
          <a:xfrm>
            <a:off x="192566" y="3007241"/>
            <a:ext cx="4873255" cy="23923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9">
            <a:extLst>
              <a:ext uri="{FF2B5EF4-FFF2-40B4-BE49-F238E27FC236}">
                <a16:creationId xmlns:a16="http://schemas.microsoft.com/office/drawing/2014/main" id="{3FBE8EBF-E27C-4A1A-A6E4-D9067F948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0130" y="2351162"/>
            <a:ext cx="702857" cy="867957"/>
          </a:xfrm>
          <a:prstGeom prst="rect">
            <a:avLst/>
          </a:prstGeom>
        </p:spPr>
      </p:pic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C7883CAF-EDC0-4282-BD2E-BEE90C86CB9C}"/>
              </a:ext>
            </a:extLst>
          </p:cNvPr>
          <p:cNvSpPr/>
          <p:nvPr/>
        </p:nvSpPr>
        <p:spPr>
          <a:xfrm>
            <a:off x="5702415" y="3991140"/>
            <a:ext cx="1122325" cy="366233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4D94E9-8B46-43FF-9668-A6066378A9E2}"/>
              </a:ext>
            </a:extLst>
          </p:cNvPr>
          <p:cNvSpPr txBox="1"/>
          <p:nvPr/>
        </p:nvSpPr>
        <p:spPr>
          <a:xfrm>
            <a:off x="5287777" y="3586567"/>
            <a:ext cx="20934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>
                <a:ea typeface="맑은 고딕"/>
              </a:rPr>
              <a:t>SELECT * FROM reviews</a:t>
            </a:r>
          </a:p>
        </p:txBody>
      </p:sp>
      <p:pic>
        <p:nvPicPr>
          <p:cNvPr id="22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24A82FFB-6254-47D4-90B9-707D69E0AD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1051" y="2529932"/>
            <a:ext cx="3652874" cy="348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617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화살표: 갈매기형 수장 4">
            <a:extLst>
              <a:ext uri="{FF2B5EF4-FFF2-40B4-BE49-F238E27FC236}">
                <a16:creationId xmlns:a16="http://schemas.microsoft.com/office/drawing/2014/main" id="{3E94A027-F148-4BAD-888B-C6332FE2CB5D}"/>
              </a:ext>
            </a:extLst>
          </p:cNvPr>
          <p:cNvSpPr/>
          <p:nvPr/>
        </p:nvSpPr>
        <p:spPr>
          <a:xfrm rot="10800000">
            <a:off x="5684351" y="5412918"/>
            <a:ext cx="1588746" cy="473138"/>
          </a:xfrm>
          <a:prstGeom prst="chevron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3" name="Google Shape;333;p44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334;p44">
            <a:extLst>
              <a:ext uri="{FF2B5EF4-FFF2-40B4-BE49-F238E27FC236}">
                <a16:creationId xmlns:a16="http://schemas.microsoft.com/office/drawing/2014/main" id="{7EB54AD8-620A-4369-A08D-E9DC0C73FAED}"/>
              </a:ext>
            </a:extLst>
          </p:cNvPr>
          <p:cNvSpPr txBox="1"/>
          <p:nvPr/>
        </p:nvSpPr>
        <p:spPr>
          <a:xfrm>
            <a:off x="4155400" y="358767"/>
            <a:ext cx="4201200" cy="530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altLang="ko" sz="265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r>
              <a:rPr lang="ko" altLang="en-US" sz="265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학기 결과 - 프로토타입</a:t>
            </a:r>
            <a:endParaRPr lang="ko" altLang="en-US" sz="2650" b="1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3" name="Google Shape;335;p44">
            <a:extLst>
              <a:ext uri="{FF2B5EF4-FFF2-40B4-BE49-F238E27FC236}">
                <a16:creationId xmlns:a16="http://schemas.microsoft.com/office/drawing/2014/main" id="{393520CB-3DA6-441F-B2E4-EBE11C6BD580}"/>
              </a:ext>
            </a:extLst>
          </p:cNvPr>
          <p:cNvSpPr txBox="1"/>
          <p:nvPr/>
        </p:nvSpPr>
        <p:spPr>
          <a:xfrm>
            <a:off x="4080295" y="892357"/>
            <a:ext cx="40520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50" err="1">
                <a:solidFill>
                  <a:schemeClr val="lt1"/>
                </a:solidFill>
                <a:latin typeface="Avenir"/>
                <a:ea typeface="Avenir"/>
                <a:cs typeface="Avenir"/>
              </a:rPr>
              <a:t>긍</a:t>
            </a:r>
            <a:r>
              <a:rPr lang="ko" altLang="en-US" sz="1450">
                <a:solidFill>
                  <a:schemeClr val="lt1"/>
                </a:solidFill>
                <a:latin typeface="Avenir"/>
                <a:ea typeface="Avenir"/>
                <a:cs typeface="Avenir"/>
              </a:rPr>
              <a:t> 부정 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342B8C-440E-B242-B9F7-A744164F0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540" y="2637712"/>
            <a:ext cx="2202803" cy="4086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AA8C58-2D6D-7A4B-9C61-C7E664DF8176}"/>
              </a:ext>
            </a:extLst>
          </p:cNvPr>
          <p:cNvSpPr txBox="1"/>
          <p:nvPr/>
        </p:nvSpPr>
        <p:spPr>
          <a:xfrm>
            <a:off x="1118767" y="3111722"/>
            <a:ext cx="2352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/>
              <a:t>다층</a:t>
            </a:r>
            <a:r>
              <a:rPr kumimoji="1" lang="ko-KR" altLang="en-US" sz="1200" dirty="0"/>
              <a:t> 퍼셉트론 신경망 결과로 만든 모델 불러오기</a:t>
            </a:r>
            <a:endParaRPr kumimoji="1" lang="ko-Kore-KR" altLang="en-US" sz="1200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15122363-E345-2F46-90AE-88508EC9FA75}"/>
              </a:ext>
            </a:extLst>
          </p:cNvPr>
          <p:cNvCxnSpPr>
            <a:cxnSpLocks/>
          </p:cNvCxnSpPr>
          <p:nvPr/>
        </p:nvCxnSpPr>
        <p:spPr>
          <a:xfrm>
            <a:off x="2565918" y="3834882"/>
            <a:ext cx="541176" cy="115699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E7BDB682-5B1E-2F41-A46E-BD3532265E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2233" y="5253373"/>
            <a:ext cx="3784600" cy="1104900"/>
          </a:xfrm>
          <a:prstGeom prst="rect">
            <a:avLst/>
          </a:prstGeom>
          <a:ln>
            <a:solidFill>
              <a:schemeClr val="dk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ACD60E-BD02-BD42-AB23-4D4F6D5DAFBD}"/>
              </a:ext>
            </a:extLst>
          </p:cNvPr>
          <p:cNvSpPr txBox="1"/>
          <p:nvPr/>
        </p:nvSpPr>
        <p:spPr>
          <a:xfrm>
            <a:off x="1336503" y="4264919"/>
            <a:ext cx="13975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/>
              <a:t>평가</a:t>
            </a:r>
            <a:r>
              <a:rPr kumimoji="1" lang="ko-KR" altLang="en-US" sz="1200" dirty="0"/>
              <a:t> 메서드 생성</a:t>
            </a:r>
            <a:endParaRPr kumimoji="1" lang="ko-Kore-KR" altLang="en-US" sz="12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DA96F06-DD3A-D749-9FAC-85403B4DB9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5400" y="2346104"/>
            <a:ext cx="5110066" cy="84930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873456E-CE28-154E-8377-0112EA53C134}"/>
              </a:ext>
            </a:extLst>
          </p:cNvPr>
          <p:cNvCxnSpPr>
            <a:cxnSpLocks/>
          </p:cNvCxnSpPr>
          <p:nvPr/>
        </p:nvCxnSpPr>
        <p:spPr>
          <a:xfrm flipV="1">
            <a:off x="4702629" y="3342554"/>
            <a:ext cx="895738" cy="164932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A70B495-FF28-2547-B205-6B94CE5737F4}"/>
              </a:ext>
            </a:extLst>
          </p:cNvPr>
          <p:cNvSpPr txBox="1"/>
          <p:nvPr/>
        </p:nvSpPr>
        <p:spPr>
          <a:xfrm>
            <a:off x="5482682" y="3597670"/>
            <a:ext cx="1911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리뷰에 따른 긍부정 판단</a:t>
            </a:r>
            <a:endParaRPr kumimoji="1" lang="ko-Kore-KR" altLang="en-US" sz="1200" dirty="0"/>
          </a:p>
        </p:txBody>
      </p:sp>
      <p:pic>
        <p:nvPicPr>
          <p:cNvPr id="20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EB6C061-CAF1-C446-9DA8-FAB140914B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5848" y="4413379"/>
            <a:ext cx="4338083" cy="2099240"/>
          </a:xfrm>
          <a:prstGeom prst="rect">
            <a:avLst/>
          </a:prstGeom>
        </p:spPr>
      </p:pic>
      <p:sp>
        <p:nvSpPr>
          <p:cNvPr id="21" name="사각형: 둥근 모서리 23">
            <a:extLst>
              <a:ext uri="{FF2B5EF4-FFF2-40B4-BE49-F238E27FC236}">
                <a16:creationId xmlns:a16="http://schemas.microsoft.com/office/drawing/2014/main" id="{14F243F8-9FEE-CF4D-9AC0-388804E4F5D4}"/>
              </a:ext>
            </a:extLst>
          </p:cNvPr>
          <p:cNvSpPr/>
          <p:nvPr/>
        </p:nvSpPr>
        <p:spPr>
          <a:xfrm>
            <a:off x="9074335" y="3787273"/>
            <a:ext cx="1461107" cy="437118"/>
          </a:xfrm>
          <a:prstGeom prst="roundRect">
            <a:avLst/>
          </a:prstGeom>
          <a:solidFill>
            <a:srgbClr val="ED7D31"/>
          </a:solidFill>
          <a:ln>
            <a:solidFill>
              <a:srgbClr val="FFA1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a typeface="맑은 고딕"/>
              </a:rPr>
              <a:t>DB &amp; </a:t>
            </a:r>
            <a:r>
              <a:rPr lang="ko-KR" altLang="en-US" sz="1400" dirty="0" err="1">
                <a:solidFill>
                  <a:schemeClr val="bg1"/>
                </a:solidFill>
                <a:ea typeface="맑은 고딕"/>
              </a:rPr>
              <a:t>File</a:t>
            </a:r>
            <a:endParaRPr lang="ko-KR" sz="140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E5A0D3C-2F52-584A-A9FD-9FBCF45E254F}"/>
              </a:ext>
            </a:extLst>
          </p:cNvPr>
          <p:cNvSpPr txBox="1"/>
          <p:nvPr/>
        </p:nvSpPr>
        <p:spPr>
          <a:xfrm>
            <a:off x="5645336" y="5512428"/>
            <a:ext cx="1549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추가적인 리뷰 분석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58438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4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그림 14">
            <a:extLst>
              <a:ext uri="{FF2B5EF4-FFF2-40B4-BE49-F238E27FC236}">
                <a16:creationId xmlns:a16="http://schemas.microsoft.com/office/drawing/2014/main" id="{729841B6-178F-4DB1-9369-C99AAD47A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22" y="1605478"/>
            <a:ext cx="7623983" cy="3557393"/>
          </a:xfrm>
          <a:prstGeom prst="rect">
            <a:avLst/>
          </a:prstGeom>
        </p:spPr>
      </p:pic>
      <p:sp>
        <p:nvSpPr>
          <p:cNvPr id="2" name="Google Shape;334;p44">
            <a:extLst>
              <a:ext uri="{FF2B5EF4-FFF2-40B4-BE49-F238E27FC236}">
                <a16:creationId xmlns:a16="http://schemas.microsoft.com/office/drawing/2014/main" id="{7EB54AD8-620A-4369-A08D-E9DC0C73FAED}"/>
              </a:ext>
            </a:extLst>
          </p:cNvPr>
          <p:cNvSpPr txBox="1"/>
          <p:nvPr/>
        </p:nvSpPr>
        <p:spPr>
          <a:xfrm>
            <a:off x="4155400" y="358767"/>
            <a:ext cx="4201200" cy="530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n-US" altLang="ko" sz="265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r>
              <a:rPr lang="ko" altLang="en-US" sz="265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학기 결과 - 프로토타입</a:t>
            </a:r>
            <a:endParaRPr lang="ko" altLang="en-US" sz="2650" b="1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3" name="Google Shape;335;p44">
            <a:extLst>
              <a:ext uri="{FF2B5EF4-FFF2-40B4-BE49-F238E27FC236}">
                <a16:creationId xmlns:a16="http://schemas.microsoft.com/office/drawing/2014/main" id="{393520CB-3DA6-441F-B2E4-EBE11C6BD580}"/>
              </a:ext>
            </a:extLst>
          </p:cNvPr>
          <p:cNvSpPr txBox="1"/>
          <p:nvPr/>
        </p:nvSpPr>
        <p:spPr>
          <a:xfrm>
            <a:off x="3168884" y="892357"/>
            <a:ext cx="6014274" cy="346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50">
                <a:solidFill>
                  <a:schemeClr val="lt1"/>
                </a:solidFill>
                <a:latin typeface="Avenir"/>
                <a:ea typeface="Avenir"/>
                <a:cs typeface="Avenir"/>
              </a:rPr>
              <a:t>웹 시각화 구성 - 오픈 API를 사용하여 웹 어플리케이션 구성</a:t>
            </a:r>
          </a:p>
        </p:txBody>
      </p:sp>
      <p:pic>
        <p:nvPicPr>
          <p:cNvPr id="5" name="그림 5">
            <a:extLst>
              <a:ext uri="{FF2B5EF4-FFF2-40B4-BE49-F238E27FC236}">
                <a16:creationId xmlns:a16="http://schemas.microsoft.com/office/drawing/2014/main" id="{10028F61-82C7-454E-9E31-9F3EFDA83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028" y="1879157"/>
            <a:ext cx="1552887" cy="182470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51D3806-AFB9-48B3-A555-2E465E5515A5}"/>
              </a:ext>
            </a:extLst>
          </p:cNvPr>
          <p:cNvSpPr/>
          <p:nvPr/>
        </p:nvSpPr>
        <p:spPr>
          <a:xfrm>
            <a:off x="80682" y="2423957"/>
            <a:ext cx="7709646" cy="1872627"/>
          </a:xfrm>
          <a:prstGeom prst="rect">
            <a:avLst/>
          </a:prstGeom>
          <a:noFill/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왼쪽 6">
            <a:extLst>
              <a:ext uri="{FF2B5EF4-FFF2-40B4-BE49-F238E27FC236}">
                <a16:creationId xmlns:a16="http://schemas.microsoft.com/office/drawing/2014/main" id="{679F2BC1-4534-4B6C-BD26-5333DD62094C}"/>
              </a:ext>
            </a:extLst>
          </p:cNvPr>
          <p:cNvSpPr/>
          <p:nvPr/>
        </p:nvSpPr>
        <p:spPr>
          <a:xfrm rot="21300000">
            <a:off x="7927675" y="2915464"/>
            <a:ext cx="1902507" cy="712196"/>
          </a:xfrm>
          <a:prstGeom prst="lef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ea typeface="맑은 고딕"/>
              </a:rPr>
              <a:t>데이터 API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D97963-D904-4EDB-8D65-CB179C2E634D}"/>
              </a:ext>
            </a:extLst>
          </p:cNvPr>
          <p:cNvSpPr txBox="1"/>
          <p:nvPr/>
        </p:nvSpPr>
        <p:spPr>
          <a:xfrm>
            <a:off x="2895351" y="5669429"/>
            <a:ext cx="598045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부정 지수가 높은 경우 위기 상황으로 분석하여 글 목록 형식으로 보여줌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2A60FFFA-4214-4BC5-9AD9-06F7CE8F869F}"/>
              </a:ext>
            </a:extLst>
          </p:cNvPr>
          <p:cNvCxnSpPr/>
          <p:nvPr/>
        </p:nvCxnSpPr>
        <p:spPr>
          <a:xfrm>
            <a:off x="2156572" y="5207062"/>
            <a:ext cx="645458" cy="54086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4982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5"/>
          <p:cNvSpPr/>
          <p:nvPr/>
        </p:nvSpPr>
        <p:spPr>
          <a:xfrm>
            <a:off x="6657473" y="0"/>
            <a:ext cx="5406000" cy="60800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45"/>
          <p:cNvSpPr txBox="1"/>
          <p:nvPr/>
        </p:nvSpPr>
        <p:spPr>
          <a:xfrm>
            <a:off x="-118272" y="976167"/>
            <a:ext cx="3618400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US" altLang="ko" sz="2667" b="1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Keyword </a:t>
            </a:r>
            <a:r>
              <a:rPr lang="ko" altLang="en-US" sz="2667" b="1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추출 자동화</a:t>
            </a:r>
            <a:endParaRPr sz="2667" b="1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5" name="Google Shape;345;p45"/>
          <p:cNvSpPr txBox="1"/>
          <p:nvPr/>
        </p:nvSpPr>
        <p:spPr>
          <a:xfrm>
            <a:off x="8374423" y="2105294"/>
            <a:ext cx="1972400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endParaRPr sz="32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6" name="Google Shape;346;p45"/>
          <p:cNvSpPr txBox="1"/>
          <p:nvPr/>
        </p:nvSpPr>
        <p:spPr>
          <a:xfrm>
            <a:off x="7681056" y="1735962"/>
            <a:ext cx="3359200" cy="5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00">
                <a:solidFill>
                  <a:schemeClr val="lt1"/>
                </a:solidFill>
              </a:rPr>
              <a:t>특정한 단어가 문서 내에 얼마나 자주 등장하는지를 나타내는 값으로</a:t>
            </a:r>
            <a:endParaRPr sz="16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7" name="Google Shape;347;p45"/>
          <p:cNvSpPr txBox="1"/>
          <p:nvPr/>
        </p:nvSpPr>
        <p:spPr>
          <a:xfrm>
            <a:off x="7681056" y="4679245"/>
            <a:ext cx="3359200" cy="5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00">
                <a:solidFill>
                  <a:schemeClr val="lt1"/>
                </a:solidFill>
              </a:rPr>
              <a:t>한 단어가 문서 집합 전체에서 얼마나 공통적으로 나타나는지를 나타내는 값</a:t>
            </a:r>
            <a:endParaRPr sz="16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8" name="Google Shape;348;p45"/>
          <p:cNvSpPr txBox="1"/>
          <p:nvPr/>
        </p:nvSpPr>
        <p:spPr>
          <a:xfrm>
            <a:off x="8374256" y="3940043"/>
            <a:ext cx="1972400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US" altLang="ko" sz="32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IDF</a:t>
            </a:r>
            <a:endParaRPr sz="32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9" name="Google Shape;349;p45"/>
          <p:cNvSpPr txBox="1"/>
          <p:nvPr/>
        </p:nvSpPr>
        <p:spPr>
          <a:xfrm>
            <a:off x="282808" y="2351515"/>
            <a:ext cx="6134000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just"/>
            <a:r>
              <a:rPr lang="ko" altLang="en-US" sz="1600" b="1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기존 단순 빈도 수  측정 </a:t>
            </a:r>
            <a:r>
              <a:rPr lang="en-US" altLang="ko" sz="1600" b="1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=&gt; TF-IDF </a:t>
            </a:r>
            <a:r>
              <a:rPr lang="ko" altLang="en-US" sz="1600" b="1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알고리즘으로 전환</a:t>
            </a:r>
            <a:endParaRPr sz="1600" b="1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0" name="Google Shape;350;p45"/>
          <p:cNvSpPr txBox="1"/>
          <p:nvPr/>
        </p:nvSpPr>
        <p:spPr>
          <a:xfrm>
            <a:off x="221611" y="3188858"/>
            <a:ext cx="6358800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just"/>
            <a:r>
              <a:rPr lang="ko" altLang="en-US" sz="160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기존에 키워드 추출 자동화는 단순히 일정 빈도를 넘으면 추출하도록 설정</a:t>
            </a:r>
            <a:r>
              <a:rPr lang="en-US" altLang="ko" sz="160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.</a:t>
            </a:r>
            <a:endParaRPr sz="160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1" name="Google Shape;351;p45"/>
          <p:cNvSpPr txBox="1"/>
          <p:nvPr/>
        </p:nvSpPr>
        <p:spPr>
          <a:xfrm>
            <a:off x="221611" y="3755404"/>
            <a:ext cx="6358800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just"/>
            <a:r>
              <a:rPr lang="ko" altLang="en-US" sz="1600" dirty="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리뷰 내 의미없는 토큰들이 최다 빈출로 가중치가 높아짐</a:t>
            </a:r>
            <a:endParaRPr sz="1600" dirty="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2" name="Google Shape;352;p45"/>
          <p:cNvSpPr txBox="1"/>
          <p:nvPr/>
        </p:nvSpPr>
        <p:spPr>
          <a:xfrm>
            <a:off x="221600" y="4367703"/>
            <a:ext cx="6801500" cy="923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just"/>
            <a:r>
              <a:rPr lang="ko" altLang="en-US" sz="1733" dirty="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결론 </a:t>
            </a:r>
            <a:r>
              <a:rPr lang="en-US" altLang="ko" sz="1733" dirty="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=&gt;</a:t>
            </a:r>
            <a:endParaRPr sz="1733" dirty="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just"/>
            <a:endParaRPr sz="1733" dirty="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just"/>
            <a:r>
              <a:rPr lang="ko" altLang="en-US" sz="1733" dirty="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단순 빈도 수가 아닌 역문서 빈도를 측정한 </a:t>
            </a:r>
            <a:r>
              <a:rPr lang="en-US" altLang="ko" sz="1733" b="1" dirty="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TF - IDF</a:t>
            </a:r>
            <a:r>
              <a:rPr lang="ko" altLang="en-US" sz="1733" dirty="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 알고리즘 선택</a:t>
            </a:r>
            <a:r>
              <a:rPr lang="en-US" altLang="ko" sz="1733" dirty="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!</a:t>
            </a:r>
            <a:endParaRPr sz="1733" dirty="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3" name="Google Shape;353;p45"/>
          <p:cNvSpPr txBox="1"/>
          <p:nvPr/>
        </p:nvSpPr>
        <p:spPr>
          <a:xfrm>
            <a:off x="8374256" y="935161"/>
            <a:ext cx="1972400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US" altLang="ko" sz="32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TF</a:t>
            </a:r>
            <a:endParaRPr sz="32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4" name="Google Shape;354;p45"/>
          <p:cNvSpPr/>
          <p:nvPr/>
        </p:nvSpPr>
        <p:spPr>
          <a:xfrm>
            <a:off x="8995867" y="2750200"/>
            <a:ext cx="729600" cy="729600"/>
          </a:xfrm>
          <a:prstGeom prst="mathPlus">
            <a:avLst>
              <a:gd name="adj1" fmla="val 23520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6"/>
          <p:cNvSpPr txBox="1"/>
          <p:nvPr/>
        </p:nvSpPr>
        <p:spPr>
          <a:xfrm>
            <a:off x="-118272" y="976167"/>
            <a:ext cx="3618400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US" altLang="ko" sz="2667" b="1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Keyword </a:t>
            </a:r>
            <a:r>
              <a:rPr lang="ko" altLang="en-US" sz="2667" b="1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분류 자동화</a:t>
            </a:r>
            <a:endParaRPr sz="2667" b="1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0" name="Google Shape;360;p46"/>
          <p:cNvSpPr txBox="1"/>
          <p:nvPr/>
        </p:nvSpPr>
        <p:spPr>
          <a:xfrm>
            <a:off x="8374423" y="2105294"/>
            <a:ext cx="1972400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endParaRPr sz="32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1" name="Google Shape;361;p46"/>
          <p:cNvSpPr txBox="1"/>
          <p:nvPr/>
        </p:nvSpPr>
        <p:spPr>
          <a:xfrm>
            <a:off x="7681056" y="1735962"/>
            <a:ext cx="3359200" cy="5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00">
                <a:solidFill>
                  <a:schemeClr val="lt1"/>
                </a:solidFill>
              </a:rPr>
              <a:t>특정한 단어가 문서 내에 얼마나 자주 등장하는지를 나타내는 값으로</a:t>
            </a:r>
            <a:endParaRPr sz="16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2" name="Google Shape;362;p46"/>
          <p:cNvSpPr txBox="1"/>
          <p:nvPr/>
        </p:nvSpPr>
        <p:spPr>
          <a:xfrm>
            <a:off x="7681056" y="4679245"/>
            <a:ext cx="3359200" cy="5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00">
                <a:solidFill>
                  <a:schemeClr val="lt1"/>
                </a:solidFill>
              </a:rPr>
              <a:t>한 단어가 문서 집합 전체에서 얼마나 공통적으로 나타나는지를 나타내는 값</a:t>
            </a:r>
            <a:endParaRPr sz="16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3" name="Google Shape;363;p46"/>
          <p:cNvSpPr txBox="1"/>
          <p:nvPr/>
        </p:nvSpPr>
        <p:spPr>
          <a:xfrm>
            <a:off x="8374256" y="3940043"/>
            <a:ext cx="1972400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US" altLang="ko" sz="32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IDF</a:t>
            </a:r>
            <a:endParaRPr sz="32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208775" y="2105315"/>
            <a:ext cx="6134000" cy="4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just"/>
            <a:r>
              <a:rPr lang="ko" altLang="en-US" sz="2400" b="1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분류 자동화를 위해 감성어 사전을 제작</a:t>
            </a:r>
            <a:endParaRPr sz="2400" b="1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5" name="Google Shape;365;p46"/>
          <p:cNvSpPr txBox="1"/>
          <p:nvPr/>
        </p:nvSpPr>
        <p:spPr>
          <a:xfrm>
            <a:off x="8374256" y="935161"/>
            <a:ext cx="1972400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US" altLang="ko" sz="32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TF</a:t>
            </a:r>
            <a:endParaRPr sz="32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6" name="Google Shape;366;p46"/>
          <p:cNvSpPr/>
          <p:nvPr/>
        </p:nvSpPr>
        <p:spPr>
          <a:xfrm>
            <a:off x="8995867" y="2750200"/>
            <a:ext cx="729600" cy="729600"/>
          </a:xfrm>
          <a:prstGeom prst="mathPlus">
            <a:avLst>
              <a:gd name="adj1" fmla="val 23520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67" name="Google Shape;36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2767" y="819474"/>
            <a:ext cx="5429835" cy="199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2767" y="3703767"/>
            <a:ext cx="5429848" cy="19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46"/>
          <p:cNvSpPr txBox="1"/>
          <p:nvPr/>
        </p:nvSpPr>
        <p:spPr>
          <a:xfrm>
            <a:off x="11" y="3111246"/>
            <a:ext cx="6358800" cy="3447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609585" indent="-423323" algn="just">
              <a:buClr>
                <a:srgbClr val="111A1F"/>
              </a:buClr>
              <a:buSzPts val="1400"/>
              <a:buFont typeface="Avenir"/>
              <a:buChar char="-"/>
            </a:pPr>
            <a:r>
              <a:rPr lang="ko" altLang="en-US" sz="240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리뷰를 마케팅 요소로 분류하기 위한 중간단계</a:t>
            </a:r>
            <a:r>
              <a:rPr lang="en-US" altLang="ko" sz="240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.</a:t>
            </a:r>
            <a:endParaRPr sz="240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just"/>
            <a:endParaRPr sz="240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609585" indent="-423323" algn="just">
              <a:buClr>
                <a:srgbClr val="111A1F"/>
              </a:buClr>
              <a:buSzPts val="1400"/>
              <a:buFont typeface="Avenir"/>
              <a:buChar char="-"/>
            </a:pPr>
            <a:r>
              <a:rPr lang="ko" altLang="en-US" sz="240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팀 내 </a:t>
            </a:r>
            <a:r>
              <a:rPr lang="en-US" altLang="ko" sz="240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voting </a:t>
            </a:r>
            <a:r>
              <a:rPr lang="ko" altLang="en-US" sz="240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방식을 통해 감성어 사전 우선 제작</a:t>
            </a:r>
            <a:r>
              <a:rPr lang="en-US" altLang="ko" sz="240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.</a:t>
            </a:r>
            <a:endParaRPr sz="240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just"/>
            <a:endParaRPr sz="240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609585" indent="-423323" algn="just">
              <a:buClr>
                <a:srgbClr val="111A1F"/>
              </a:buClr>
              <a:buSzPts val="1400"/>
              <a:buFont typeface="Avenir"/>
              <a:buChar char="-"/>
            </a:pPr>
            <a:r>
              <a:rPr lang="ko" altLang="en-US" sz="2400">
                <a:solidFill>
                  <a:srgbClr val="111A1F"/>
                </a:solidFill>
                <a:latin typeface="Avenir"/>
                <a:ea typeface="Avenir"/>
                <a:cs typeface="Avenir"/>
                <a:sym typeface="Avenir"/>
              </a:rPr>
              <a:t>분류 자동화를 통해 감성어 사전 확장</a:t>
            </a:r>
            <a:endParaRPr sz="240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just"/>
            <a:endParaRPr sz="240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just"/>
            <a:endParaRPr sz="2400">
              <a:solidFill>
                <a:srgbClr val="111A1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537882" y="223686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2C6A6B-8C78-4456-A089-7CD00C527D6D}"/>
              </a:ext>
            </a:extLst>
          </p:cNvPr>
          <p:cNvSpPr/>
          <p:nvPr/>
        </p:nvSpPr>
        <p:spPr>
          <a:xfrm>
            <a:off x="537882" y="2094552"/>
            <a:ext cx="11116235" cy="44086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i="1" dirty="0"/>
              <a:t>2</a:t>
            </a:r>
            <a:r>
              <a:rPr lang="ko-KR" altLang="en-US" b="1" i="1" dirty="0"/>
              <a:t>학기 진행 계획</a:t>
            </a:r>
            <a:endParaRPr lang="en-US" altLang="ko-KR" sz="2400" b="1" i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CD6559F-A2B9-4ADB-98B7-9670BB0E9507}"/>
              </a:ext>
            </a:extLst>
          </p:cNvPr>
          <p:cNvSpPr/>
          <p:nvPr/>
        </p:nvSpPr>
        <p:spPr>
          <a:xfrm>
            <a:off x="412596" y="4453093"/>
            <a:ext cx="11340790" cy="118907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2400"/>
          </a:p>
        </p:txBody>
      </p:sp>
      <p:pic>
        <p:nvPicPr>
          <p:cNvPr id="11" name="그래픽 10" descr="채굴 도구 윤곽선">
            <a:extLst>
              <a:ext uri="{FF2B5EF4-FFF2-40B4-BE49-F238E27FC236}">
                <a16:creationId xmlns:a16="http://schemas.microsoft.com/office/drawing/2014/main" id="{5FA73643-6C6B-44FB-A612-FA64F4338A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44026" y="2469937"/>
            <a:ext cx="1536026" cy="1536026"/>
          </a:xfrm>
          <a:prstGeom prst="rect">
            <a:avLst/>
          </a:prstGeom>
        </p:spPr>
      </p:pic>
      <p:pic>
        <p:nvPicPr>
          <p:cNvPr id="12" name="그래픽 11" descr="일러스트레이터 단색으로 채워진">
            <a:extLst>
              <a:ext uri="{FF2B5EF4-FFF2-40B4-BE49-F238E27FC236}">
                <a16:creationId xmlns:a16="http://schemas.microsoft.com/office/drawing/2014/main" id="{DC0CC9A8-958C-4B37-AA5A-0891CEF8BC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51944" y="4670979"/>
            <a:ext cx="1842020" cy="18420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58E8B8A-612A-4198-8F22-0123D28BCBAC}"/>
              </a:ext>
            </a:extLst>
          </p:cNvPr>
          <p:cNvSpPr txBox="1"/>
          <p:nvPr/>
        </p:nvSpPr>
        <p:spPr>
          <a:xfrm>
            <a:off x="6651944" y="3181548"/>
            <a:ext cx="1888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분석 도구 제작</a:t>
            </a:r>
            <a:endParaRPr lang="en-US" altLang="ko-K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9DBCDA-BEFC-4083-8BCB-5928E87FD367}"/>
              </a:ext>
            </a:extLst>
          </p:cNvPr>
          <p:cNvSpPr txBox="1"/>
          <p:nvPr/>
        </p:nvSpPr>
        <p:spPr>
          <a:xfrm>
            <a:off x="3925958" y="5407323"/>
            <a:ext cx="1888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웹 시각화</a:t>
            </a:r>
          </a:p>
        </p:txBody>
      </p:sp>
    </p:spTree>
    <p:extLst>
      <p:ext uri="{BB962C8B-B14F-4D97-AF65-F5344CB8AC3E}">
        <p14:creationId xmlns:p14="http://schemas.microsoft.com/office/powerpoint/2010/main" val="4025684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596754" y="213747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75D7AE-DD9F-458A-BA91-E93F2AEBD5BD}"/>
              </a:ext>
            </a:extLst>
          </p:cNvPr>
          <p:cNvSpPr/>
          <p:nvPr/>
        </p:nvSpPr>
        <p:spPr>
          <a:xfrm>
            <a:off x="397565" y="1182757"/>
            <a:ext cx="5945795" cy="3369365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i="1" dirty="0"/>
              <a:t>최종 예상 결과물</a:t>
            </a:r>
            <a:endParaRPr lang="en-US" altLang="ko-KR" sz="2400" b="1" i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533FED1-ADED-4A89-A02F-5840488B00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732" y="1499498"/>
            <a:ext cx="4284837" cy="267439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A90E01-A58D-4E39-997D-E2D8734EDD2C}"/>
              </a:ext>
            </a:extLst>
          </p:cNvPr>
          <p:cNvSpPr txBox="1"/>
          <p:nvPr/>
        </p:nvSpPr>
        <p:spPr>
          <a:xfrm>
            <a:off x="7403335" y="3904370"/>
            <a:ext cx="38431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의료 마케팅 대상으로 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오피니언 마이닝 분야를 적용한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마케팅 전략 도출 툴 및 서비스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1C937FC-B96D-4B86-B69B-6EA23DCB52E7}"/>
              </a:ext>
            </a:extLst>
          </p:cNvPr>
          <p:cNvGrpSpPr/>
          <p:nvPr/>
        </p:nvGrpSpPr>
        <p:grpSpPr>
          <a:xfrm>
            <a:off x="7645149" y="1790746"/>
            <a:ext cx="2766051" cy="1725691"/>
            <a:chOff x="6981595" y="1182757"/>
            <a:chExt cx="2766051" cy="1725691"/>
          </a:xfrm>
        </p:grpSpPr>
        <p:pic>
          <p:nvPicPr>
            <p:cNvPr id="6" name="그래픽 5" descr="의료 단색으로 채워진">
              <a:extLst>
                <a:ext uri="{FF2B5EF4-FFF2-40B4-BE49-F238E27FC236}">
                  <a16:creationId xmlns:a16="http://schemas.microsoft.com/office/drawing/2014/main" id="{26B53937-6442-4C83-B78F-8AB908E88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403335" y="1211475"/>
              <a:ext cx="507356" cy="507356"/>
            </a:xfrm>
            <a:prstGeom prst="rect">
              <a:avLst/>
            </a:prstGeom>
          </p:spPr>
        </p:pic>
        <p:pic>
          <p:nvPicPr>
            <p:cNvPr id="12" name="그래픽 11" descr="선회 비행 윤곽선">
              <a:extLst>
                <a:ext uri="{FF2B5EF4-FFF2-40B4-BE49-F238E27FC236}">
                  <a16:creationId xmlns:a16="http://schemas.microsoft.com/office/drawing/2014/main" id="{6C8F90A3-72C2-4C8B-A20E-8B1769BD4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295364" y="1901601"/>
              <a:ext cx="914400" cy="914400"/>
            </a:xfrm>
            <a:prstGeom prst="rect">
              <a:avLst/>
            </a:prstGeom>
          </p:spPr>
        </p:pic>
        <p:pic>
          <p:nvPicPr>
            <p:cNvPr id="14" name="그래픽 13" descr="생각 풍선 윤곽선">
              <a:extLst>
                <a:ext uri="{FF2B5EF4-FFF2-40B4-BE49-F238E27FC236}">
                  <a16:creationId xmlns:a16="http://schemas.microsoft.com/office/drawing/2014/main" id="{5BDF1A7B-ED6F-44D1-9C41-C96510793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833246" y="1182757"/>
              <a:ext cx="914400" cy="914400"/>
            </a:xfrm>
            <a:prstGeom prst="rect">
              <a:avLst/>
            </a:prstGeom>
          </p:spPr>
        </p:pic>
        <p:pic>
          <p:nvPicPr>
            <p:cNvPr id="16" name="그래픽 15" descr="건물 윤곽선">
              <a:extLst>
                <a:ext uri="{FF2B5EF4-FFF2-40B4-BE49-F238E27FC236}">
                  <a16:creationId xmlns:a16="http://schemas.microsoft.com/office/drawing/2014/main" id="{5D02D48F-C942-4E96-B935-6C0ABEAFF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981595" y="1535808"/>
              <a:ext cx="1372640" cy="1372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86659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537882" y="223686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75D7AE-DD9F-458A-BA91-E93F2AEBD5BD}"/>
              </a:ext>
            </a:extLst>
          </p:cNvPr>
          <p:cNvSpPr/>
          <p:nvPr/>
        </p:nvSpPr>
        <p:spPr>
          <a:xfrm>
            <a:off x="40544" y="1962556"/>
            <a:ext cx="12192000" cy="268605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i="1" dirty="0"/>
              <a:t>기대효과</a:t>
            </a:r>
            <a:endParaRPr lang="en-US" altLang="ko-KR" sz="2400" b="1" i="1" dirty="0"/>
          </a:p>
        </p:txBody>
      </p:sp>
      <p:pic>
        <p:nvPicPr>
          <p:cNvPr id="9" name="그래픽 8" descr="아이디어 윤곽선">
            <a:extLst>
              <a:ext uri="{FF2B5EF4-FFF2-40B4-BE49-F238E27FC236}">
                <a16:creationId xmlns:a16="http://schemas.microsoft.com/office/drawing/2014/main" id="{D6A979C1-1212-47A0-B951-1E5B08311D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45055" y="2360810"/>
            <a:ext cx="1316699" cy="1316699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13760E98-83F7-4BB6-AF27-B6E2C9F3AF7B}"/>
              </a:ext>
            </a:extLst>
          </p:cNvPr>
          <p:cNvSpPr/>
          <p:nvPr/>
        </p:nvSpPr>
        <p:spPr>
          <a:xfrm>
            <a:off x="3048771" y="2847386"/>
            <a:ext cx="657641" cy="43227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래픽 10" descr="필터 윤곽선">
            <a:extLst>
              <a:ext uri="{FF2B5EF4-FFF2-40B4-BE49-F238E27FC236}">
                <a16:creationId xmlns:a16="http://schemas.microsoft.com/office/drawing/2014/main" id="{51F2CED1-2338-41D3-BBA6-C3A637FA80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38761" y="2534997"/>
            <a:ext cx="1211360" cy="12113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23E4ED7-F138-4008-BD1E-A488DCEB4C8D}"/>
              </a:ext>
            </a:extLst>
          </p:cNvPr>
          <p:cNvSpPr txBox="1"/>
          <p:nvPr/>
        </p:nvSpPr>
        <p:spPr>
          <a:xfrm>
            <a:off x="2378708" y="4077402"/>
            <a:ext cx="1997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solidFill>
                  <a:schemeClr val="bg1"/>
                </a:solidFill>
              </a:rPr>
              <a:t>선 학습 후 분류</a:t>
            </a:r>
          </a:p>
        </p:txBody>
      </p:sp>
      <p:pic>
        <p:nvPicPr>
          <p:cNvPr id="13" name="그래픽 12" descr="부족한 재고 윤곽선">
            <a:extLst>
              <a:ext uri="{FF2B5EF4-FFF2-40B4-BE49-F238E27FC236}">
                <a16:creationId xmlns:a16="http://schemas.microsoft.com/office/drawing/2014/main" id="{2D787FE2-8989-441B-9526-D6ACA28901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66348" y="2534997"/>
            <a:ext cx="1179444" cy="1179444"/>
          </a:xfrm>
          <a:prstGeom prst="rect">
            <a:avLst/>
          </a:prstGeom>
        </p:spPr>
      </p:pic>
      <p:pic>
        <p:nvPicPr>
          <p:cNvPr id="15" name="그래픽 14" descr="평점 윤곽선">
            <a:extLst>
              <a:ext uri="{FF2B5EF4-FFF2-40B4-BE49-F238E27FC236}">
                <a16:creationId xmlns:a16="http://schemas.microsoft.com/office/drawing/2014/main" id="{A1BECDC4-B7BF-4B03-90F8-122A8303576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264486" y="2464151"/>
            <a:ext cx="1353051" cy="135305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B233653-5B8E-4041-B999-854E5C0FAC30}"/>
              </a:ext>
            </a:extLst>
          </p:cNvPr>
          <p:cNvSpPr txBox="1"/>
          <p:nvPr/>
        </p:nvSpPr>
        <p:spPr>
          <a:xfrm>
            <a:off x="8727662" y="3864394"/>
            <a:ext cx="2426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solidFill>
                  <a:schemeClr val="bg1"/>
                </a:solidFill>
              </a:rPr>
              <a:t>적은 데이터를 통해 가능한</a:t>
            </a:r>
            <a:r>
              <a:rPr lang="en-US" altLang="ko-KR" b="1">
                <a:solidFill>
                  <a:schemeClr val="bg1"/>
                </a:solidFill>
              </a:rPr>
              <a:t> </a:t>
            </a:r>
            <a:r>
              <a:rPr lang="ko-KR" altLang="en-US" b="1">
                <a:solidFill>
                  <a:schemeClr val="bg1"/>
                </a:solidFill>
              </a:rPr>
              <a:t>양질의 결과</a:t>
            </a: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FFF01EF2-5D71-44C0-9517-64F2F8F16A34}"/>
              </a:ext>
            </a:extLst>
          </p:cNvPr>
          <p:cNvSpPr/>
          <p:nvPr/>
        </p:nvSpPr>
        <p:spPr>
          <a:xfrm>
            <a:off x="7862019" y="2847386"/>
            <a:ext cx="657641" cy="43227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8EE4471-FDD0-4A4B-B9D6-40C7320AA5D6}"/>
              </a:ext>
            </a:extLst>
          </p:cNvPr>
          <p:cNvSpPr txBox="1"/>
          <p:nvPr/>
        </p:nvSpPr>
        <p:spPr>
          <a:xfrm>
            <a:off x="2651206" y="5269135"/>
            <a:ext cx="7454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/>
              <a:t>마케팅 전략 개발 시 효율적이고 정확한 정보</a:t>
            </a:r>
          </a:p>
        </p:txBody>
      </p:sp>
    </p:spTree>
    <p:extLst>
      <p:ext uri="{BB962C8B-B14F-4D97-AF65-F5344CB8AC3E}">
        <p14:creationId xmlns:p14="http://schemas.microsoft.com/office/powerpoint/2010/main" val="8702114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710D611-D759-4855-A040-10521DED5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0100"/>
            <a:ext cx="12192000" cy="35179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609600" y="6113929"/>
            <a:ext cx="11116235" cy="412377"/>
          </a:xfrm>
          <a:prstGeom prst="rect">
            <a:avLst/>
          </a:prstGeom>
          <a:solidFill>
            <a:srgbClr val="F3C6B3"/>
          </a:solidFill>
          <a:ln>
            <a:noFill/>
          </a:ln>
          <a:effectLst>
            <a:outerShdw blurRad="50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-1"/>
            <a:ext cx="12192000" cy="3340101"/>
          </a:xfrm>
          <a:prstGeom prst="rect">
            <a:avLst/>
          </a:prstGeom>
          <a:solidFill>
            <a:srgbClr val="D7D0C8"/>
          </a:solidFill>
          <a:ln>
            <a:noFill/>
          </a:ln>
          <a:effectLst>
            <a:outerShdw dist="25400" dir="27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09600" y="269987"/>
            <a:ext cx="11116235" cy="6256320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293592" y="1721452"/>
            <a:ext cx="7604816" cy="1042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i="1" kern="0">
                <a:solidFill>
                  <a:prstClr val="white"/>
                </a:solidFill>
              </a:rPr>
              <a:t>감사합니다</a:t>
            </a:r>
            <a:r>
              <a:rPr lang="en-US" altLang="ko-KR" sz="3200" b="1" i="1" kern="0">
                <a:solidFill>
                  <a:prstClr val="white"/>
                </a:solidFill>
              </a:rPr>
              <a:t>.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1050" b="1" kern="0">
                <a:solidFill>
                  <a:prstClr val="white"/>
                </a:solidFill>
              </a:rPr>
              <a:t>컴퓨터 공학 종합설계 </a:t>
            </a:r>
            <a:r>
              <a:rPr lang="en-US" altLang="ko-KR" sz="1050" b="1" kern="0">
                <a:solidFill>
                  <a:prstClr val="white"/>
                </a:solidFill>
              </a:rPr>
              <a:t>: </a:t>
            </a:r>
            <a:r>
              <a:rPr lang="ko-KR" altLang="en-US" sz="1050" b="1" kern="0">
                <a:solidFill>
                  <a:prstClr val="white"/>
                </a:solidFill>
              </a:rPr>
              <a:t>팀 사소</a:t>
            </a:r>
            <a:endParaRPr lang="ko-KR" altLang="en-US" sz="3200" b="1" ker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7062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>
            <a:extLst>
              <a:ext uri="{FF2B5EF4-FFF2-40B4-BE49-F238E27FC236}">
                <a16:creationId xmlns:a16="http://schemas.microsoft.com/office/drawing/2014/main" id="{F4AD417E-5573-43B2-BF4B-457809EFC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4" name="직사각형 63"/>
          <p:cNvSpPr/>
          <p:nvPr/>
        </p:nvSpPr>
        <p:spPr>
          <a:xfrm>
            <a:off x="582386" y="300840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17383" y="223686"/>
            <a:ext cx="537861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i="1" dirty="0"/>
              <a:t>Introduction</a:t>
            </a:r>
            <a:r>
              <a:rPr lang="ko-KR" altLang="en-US" b="1" i="1" dirty="0"/>
              <a:t> </a:t>
            </a:r>
            <a:r>
              <a:rPr lang="en-US" altLang="ko-KR" b="1" i="1" dirty="0"/>
              <a:t>: </a:t>
            </a:r>
            <a:r>
              <a:rPr lang="ko-KR" altLang="en-US" b="1" i="1" dirty="0"/>
              <a:t>동기 및 프로젝트 필요성</a:t>
            </a:r>
            <a:endParaRPr lang="en-US" altLang="ko-KR" sz="2400" b="1" i="1" dirty="0"/>
          </a:p>
        </p:txBody>
      </p:sp>
      <p:grpSp>
        <p:nvGrpSpPr>
          <p:cNvPr id="35" name="그룹 34"/>
          <p:cNvGrpSpPr/>
          <p:nvPr/>
        </p:nvGrpSpPr>
        <p:grpSpPr>
          <a:xfrm>
            <a:off x="582386" y="1652789"/>
            <a:ext cx="5073043" cy="1089765"/>
            <a:chOff x="1077238" y="1290180"/>
            <a:chExt cx="5073043" cy="864297"/>
          </a:xfrm>
        </p:grpSpPr>
        <p:sp>
          <p:nvSpPr>
            <p:cNvPr id="36" name="양쪽 모서리가 둥근 사각형 35"/>
            <p:cNvSpPr/>
            <p:nvPr/>
          </p:nvSpPr>
          <p:spPr>
            <a:xfrm rot="5400000">
              <a:off x="3181612" y="-814193"/>
              <a:ext cx="864296" cy="5073043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  <a:effectLst>
              <a:outerShdw blurRad="304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오각형 36"/>
            <p:cNvSpPr/>
            <p:nvPr/>
          </p:nvSpPr>
          <p:spPr>
            <a:xfrm>
              <a:off x="1077238" y="1290180"/>
              <a:ext cx="926926" cy="864297"/>
            </a:xfrm>
            <a:prstGeom prst="homePlate">
              <a:avLst>
                <a:gd name="adj" fmla="val 38406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갈매기형 수장 37"/>
            <p:cNvSpPr/>
            <p:nvPr/>
          </p:nvSpPr>
          <p:spPr>
            <a:xfrm>
              <a:off x="1736421" y="1290180"/>
              <a:ext cx="505738" cy="864297"/>
            </a:xfrm>
            <a:prstGeom prst="chevron">
              <a:avLst>
                <a:gd name="adj" fmla="val 74149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9" name="직사각형 38"/>
          <p:cNvSpPr/>
          <p:nvPr/>
        </p:nvSpPr>
        <p:spPr>
          <a:xfrm>
            <a:off x="1839964" y="1661296"/>
            <a:ext cx="3340274" cy="10853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마케팅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마케팅의 필요성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50000"/>
              </a:lnSpc>
            </a:pPr>
            <a:r>
              <a:rPr lang="ko-KR" altLang="en-US" sz="900" b="0" i="0" dirty="0">
                <a:solidFill>
                  <a:srgbClr val="212529"/>
                </a:solidFill>
                <a:effectLst/>
                <a:latin typeface="-apple-system"/>
              </a:rPr>
              <a:t>온라인상에 제품과 기업에 대한 소비자의 의견을 파악하고 기능개선</a:t>
            </a:r>
            <a:r>
              <a:rPr lang="en-US" altLang="ko-KR" sz="900" b="0" i="0" dirty="0">
                <a:solidFill>
                  <a:srgbClr val="212529"/>
                </a:solidFill>
                <a:effectLst/>
                <a:latin typeface="-apple-system"/>
              </a:rPr>
              <a:t>, </a:t>
            </a:r>
            <a:r>
              <a:rPr lang="ko-KR" altLang="en-US" sz="900" b="0" i="0" dirty="0">
                <a:solidFill>
                  <a:srgbClr val="212529"/>
                </a:solidFill>
                <a:effectLst/>
                <a:latin typeface="-apple-system"/>
              </a:rPr>
              <a:t>불만사항을 즉시 반영할 수 있음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582386" y="3233157"/>
            <a:ext cx="5073043" cy="1089765"/>
            <a:chOff x="1077238" y="1290180"/>
            <a:chExt cx="5073043" cy="864297"/>
          </a:xfrm>
        </p:grpSpPr>
        <p:sp>
          <p:nvSpPr>
            <p:cNvPr id="44" name="양쪽 모서리가 둥근 사각형 43"/>
            <p:cNvSpPr/>
            <p:nvPr/>
          </p:nvSpPr>
          <p:spPr>
            <a:xfrm rot="5400000">
              <a:off x="3181612" y="-814193"/>
              <a:ext cx="864296" cy="5073043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  <a:effectLst>
              <a:outerShdw blurRad="304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오각형 44"/>
            <p:cNvSpPr/>
            <p:nvPr/>
          </p:nvSpPr>
          <p:spPr>
            <a:xfrm>
              <a:off x="1077238" y="1290180"/>
              <a:ext cx="926926" cy="864297"/>
            </a:xfrm>
            <a:prstGeom prst="homePlate">
              <a:avLst>
                <a:gd name="adj" fmla="val 38406"/>
              </a:avLst>
            </a:prstGeom>
            <a:solidFill>
              <a:srgbClr val="FF999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갈매기형 수장 45"/>
            <p:cNvSpPr/>
            <p:nvPr/>
          </p:nvSpPr>
          <p:spPr>
            <a:xfrm>
              <a:off x="1736421" y="1290180"/>
              <a:ext cx="505738" cy="864297"/>
            </a:xfrm>
            <a:prstGeom prst="chevron">
              <a:avLst>
                <a:gd name="adj" fmla="val 74149"/>
              </a:avLst>
            </a:prstGeom>
            <a:solidFill>
              <a:srgbClr val="FF999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7" name="직사각형 46"/>
          <p:cNvSpPr/>
          <p:nvPr/>
        </p:nvSpPr>
        <p:spPr>
          <a:xfrm>
            <a:off x="1839964" y="3228645"/>
            <a:ext cx="3340274" cy="1081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감성사전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한국어 감성 사전의 필요성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한국어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특히 의료 분야에 적합한 감성사전이 아직 존재하지 않음 </a:t>
            </a:r>
          </a:p>
        </p:txBody>
      </p:sp>
      <p:grpSp>
        <p:nvGrpSpPr>
          <p:cNvPr id="48" name="그룹 47"/>
          <p:cNvGrpSpPr/>
          <p:nvPr/>
        </p:nvGrpSpPr>
        <p:grpSpPr>
          <a:xfrm>
            <a:off x="582386" y="4813525"/>
            <a:ext cx="5073043" cy="1089765"/>
            <a:chOff x="1077238" y="1290180"/>
            <a:chExt cx="5073043" cy="864297"/>
          </a:xfrm>
        </p:grpSpPr>
        <p:sp>
          <p:nvSpPr>
            <p:cNvPr id="49" name="양쪽 모서리가 둥근 사각형 48"/>
            <p:cNvSpPr/>
            <p:nvPr/>
          </p:nvSpPr>
          <p:spPr>
            <a:xfrm rot="5400000">
              <a:off x="3181612" y="-814193"/>
              <a:ext cx="864296" cy="5073043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  <a:effectLst>
              <a:outerShdw blurRad="304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오각형 49"/>
            <p:cNvSpPr/>
            <p:nvPr/>
          </p:nvSpPr>
          <p:spPr>
            <a:xfrm>
              <a:off x="1077238" y="1290180"/>
              <a:ext cx="926926" cy="864297"/>
            </a:xfrm>
            <a:prstGeom prst="homePlate">
              <a:avLst>
                <a:gd name="adj" fmla="val 38406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갈매기형 수장 50"/>
            <p:cNvSpPr/>
            <p:nvPr/>
          </p:nvSpPr>
          <p:spPr>
            <a:xfrm>
              <a:off x="1736421" y="1290180"/>
              <a:ext cx="505738" cy="864297"/>
            </a:xfrm>
            <a:prstGeom prst="chevron">
              <a:avLst>
                <a:gd name="adj" fmla="val 74149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2" name="직사각형 51"/>
          <p:cNvSpPr/>
          <p:nvPr/>
        </p:nvSpPr>
        <p:spPr>
          <a:xfrm>
            <a:off x="1839963" y="4823976"/>
            <a:ext cx="3577471" cy="10853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관련 기술의 부족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다양한 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NLP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분석 모듈의 필요성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50000"/>
              </a:lnSpc>
            </a:pPr>
            <a:r>
              <a:rPr lang="ko-KR" altLang="en-US" sz="900" b="0" i="0" dirty="0">
                <a:solidFill>
                  <a:srgbClr val="212529"/>
                </a:solidFill>
                <a:effectLst/>
                <a:latin typeface="-apple-system"/>
              </a:rPr>
              <a:t>인공지능 </a:t>
            </a:r>
            <a:r>
              <a:rPr lang="ko-KR" altLang="en-US" sz="900" b="0" i="0" dirty="0" err="1">
                <a:solidFill>
                  <a:srgbClr val="212529"/>
                </a:solidFill>
                <a:effectLst/>
                <a:latin typeface="-apple-system"/>
              </a:rPr>
              <a:t>분야중</a:t>
            </a:r>
            <a:r>
              <a:rPr lang="ko-KR" altLang="en-US" sz="900" b="0" i="0" dirty="0">
                <a:solidFill>
                  <a:srgbClr val="212529"/>
                </a:solidFill>
                <a:effectLst/>
                <a:latin typeface="-apple-system"/>
              </a:rPr>
              <a:t> 언어분석 영역은 한국어의 특성상 까다롭고 해외에 비해 발전의 여지가 많음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0" name="오른쪽 대괄호 59"/>
          <p:cNvSpPr/>
          <p:nvPr/>
        </p:nvSpPr>
        <p:spPr>
          <a:xfrm>
            <a:off x="5655430" y="2171828"/>
            <a:ext cx="659183" cy="3194829"/>
          </a:xfrm>
          <a:prstGeom prst="rightBracket">
            <a:avLst>
              <a:gd name="adj" fmla="val 35966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5655430" y="3795457"/>
            <a:ext cx="154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7531044" y="2887557"/>
            <a:ext cx="3492960" cy="17633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NLP </a:t>
            </a:r>
            <a:r>
              <a:rPr lang="ko-KR" altLang="en-US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감정 분석을 이용한</a:t>
            </a:r>
            <a:endParaRPr lang="en-US" altLang="ko-KR" sz="20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디지털 마케팅 </a:t>
            </a:r>
            <a:endParaRPr lang="en-US" altLang="ko-KR" sz="2800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시장 분석 프로그램</a:t>
            </a:r>
          </a:p>
        </p:txBody>
      </p:sp>
      <p:pic>
        <p:nvPicPr>
          <p:cNvPr id="5" name="그래픽 4" descr="목표 대상 그룹 단색으로 채워진">
            <a:extLst>
              <a:ext uri="{FF2B5EF4-FFF2-40B4-BE49-F238E27FC236}">
                <a16:creationId xmlns:a16="http://schemas.microsoft.com/office/drawing/2014/main" id="{ED386384-C5F9-4C4A-AAD0-F50FE8B7AF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3582" y="1969071"/>
            <a:ext cx="457199" cy="457199"/>
          </a:xfrm>
          <a:prstGeom prst="rect">
            <a:avLst/>
          </a:prstGeom>
        </p:spPr>
      </p:pic>
      <p:pic>
        <p:nvPicPr>
          <p:cNvPr id="7" name="그래픽 6" descr="서적 단색으로 채워진">
            <a:extLst>
              <a:ext uri="{FF2B5EF4-FFF2-40B4-BE49-F238E27FC236}">
                <a16:creationId xmlns:a16="http://schemas.microsoft.com/office/drawing/2014/main" id="{FD2C4F2F-33B6-4567-BBFB-FDB0BD1030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8822" y="3563556"/>
            <a:ext cx="463802" cy="463802"/>
          </a:xfrm>
          <a:prstGeom prst="rect">
            <a:avLst/>
          </a:prstGeom>
        </p:spPr>
      </p:pic>
      <p:pic>
        <p:nvPicPr>
          <p:cNvPr id="10" name="그래픽 9" descr="재고 검색 단색으로 채워진">
            <a:extLst>
              <a:ext uri="{FF2B5EF4-FFF2-40B4-BE49-F238E27FC236}">
                <a16:creationId xmlns:a16="http://schemas.microsoft.com/office/drawing/2014/main" id="{A8338A54-541B-4202-9388-552FA966FE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17384" y="5123839"/>
            <a:ext cx="463398" cy="46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87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537882" y="223686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75D7AE-DD9F-458A-BA91-E93F2AEBD5BD}"/>
              </a:ext>
            </a:extLst>
          </p:cNvPr>
          <p:cNvSpPr/>
          <p:nvPr/>
        </p:nvSpPr>
        <p:spPr>
          <a:xfrm>
            <a:off x="289212" y="1950837"/>
            <a:ext cx="11613573" cy="268605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8641BD-440C-4A81-BA7C-9C9F29754D95}"/>
              </a:ext>
            </a:extLst>
          </p:cNvPr>
          <p:cNvSpPr txBox="1"/>
          <p:nvPr/>
        </p:nvSpPr>
        <p:spPr>
          <a:xfrm>
            <a:off x="2971727" y="4918593"/>
            <a:ext cx="62485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chemeClr val="tx1">
                    <a:lumMod val="10000"/>
                  </a:schemeClr>
                </a:solidFill>
              </a:rPr>
              <a:t>병</a:t>
            </a:r>
            <a:r>
              <a:rPr kumimoji="1" lang="en-US" altLang="ko-KR" b="1" dirty="0">
                <a:solidFill>
                  <a:schemeClr val="tx1">
                    <a:lumMod val="10000"/>
                  </a:schemeClr>
                </a:solidFill>
              </a:rPr>
              <a:t>/</a:t>
            </a:r>
            <a:r>
              <a:rPr kumimoji="1" lang="ko-KR" altLang="en-US" b="1" dirty="0">
                <a:solidFill>
                  <a:schemeClr val="tx1">
                    <a:lumMod val="10000"/>
                  </a:schemeClr>
                </a:solidFill>
              </a:rPr>
              <a:t>의원 온라인 마케팅 트렌드의 </a:t>
            </a:r>
            <a:r>
              <a:rPr kumimoji="1" lang="ko-KR" altLang="en-US" sz="2000" b="1" dirty="0">
                <a:solidFill>
                  <a:srgbClr val="F3C6B3"/>
                </a:solidFill>
              </a:rPr>
              <a:t>매우 활성화되는 추세</a:t>
            </a:r>
            <a:r>
              <a:rPr kumimoji="1" lang="ko-KR" altLang="en-US" sz="1200" b="1" dirty="0">
                <a:solidFill>
                  <a:srgbClr val="F3C6B3"/>
                </a:solidFill>
              </a:rPr>
              <a:t> </a:t>
            </a:r>
            <a:r>
              <a:rPr kumimoji="1" lang="en-US" altLang="ko-KR" b="1" dirty="0">
                <a:solidFill>
                  <a:schemeClr val="tx1">
                    <a:lumMod val="10000"/>
                  </a:schemeClr>
                </a:solidFill>
              </a:rPr>
              <a:t>, </a:t>
            </a:r>
            <a:r>
              <a:rPr kumimoji="1" lang="ko-KR" altLang="en-US" b="1" dirty="0">
                <a:solidFill>
                  <a:schemeClr val="tx1">
                    <a:lumMod val="10000"/>
                  </a:schemeClr>
                </a:solidFill>
              </a:rPr>
              <a:t>하지만 </a:t>
            </a:r>
            <a:r>
              <a:rPr kumimoji="1" lang="ko-KR" altLang="en-US" sz="2000" b="1" dirty="0">
                <a:solidFill>
                  <a:srgbClr val="F3C6B3"/>
                </a:solidFill>
              </a:rPr>
              <a:t>관련 기술 및 제품</a:t>
            </a:r>
            <a:r>
              <a:rPr kumimoji="1" lang="ko-KR" altLang="en-US" b="1" dirty="0">
                <a:solidFill>
                  <a:schemeClr val="tx1">
                    <a:lumMod val="10000"/>
                  </a:schemeClr>
                </a:solidFill>
              </a:rPr>
              <a:t>의 부족</a:t>
            </a:r>
            <a:endParaRPr kumimoji="1" lang="en-US" altLang="ko-KR" b="1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4BBBD19-18DE-4D9B-BECC-504A83F81F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2351" y="2329892"/>
            <a:ext cx="5107298" cy="2198216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i="1">
                <a:solidFill>
                  <a:prstClr val="white"/>
                </a:solidFill>
              </a:rPr>
              <a:t>Introduction  : </a:t>
            </a:r>
            <a:r>
              <a:rPr lang="ko-KR" altLang="en-US" b="1" i="1" dirty="0">
                <a:solidFill>
                  <a:prstClr val="white"/>
                </a:solidFill>
              </a:rPr>
              <a:t>동기 및 프로젝트 필요성 </a:t>
            </a:r>
            <a:r>
              <a:rPr lang="ko-KR" altLang="en-US" sz="1400" b="1" i="1" dirty="0">
                <a:solidFill>
                  <a:prstClr val="white"/>
                </a:solidFill>
              </a:rPr>
              <a:t>현행분석</a:t>
            </a:r>
            <a:endParaRPr lang="en-US" altLang="ko-KR" sz="2400" b="1" i="1" dirty="0">
              <a:solidFill>
                <a:prstClr val="white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289991-C857-4D04-8A64-A4C890591696}"/>
              </a:ext>
            </a:extLst>
          </p:cNvPr>
          <p:cNvSpPr txBox="1"/>
          <p:nvPr/>
        </p:nvSpPr>
        <p:spPr>
          <a:xfrm>
            <a:off x="9264486" y="6110674"/>
            <a:ext cx="5773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chemeClr val="tx1">
                    <a:lumMod val="10000"/>
                  </a:schemeClr>
                </a:solidFill>
                <a:latin typeface="Avenir Next LT Pro" panose="020B0504020202020204" pitchFamily="34" charset="0"/>
              </a:rPr>
              <a:t>자료 출처</a:t>
            </a:r>
            <a:r>
              <a:rPr kumimoji="1" lang="en-US" altLang="ko-KR" b="1" dirty="0">
                <a:solidFill>
                  <a:schemeClr val="tx1">
                    <a:lumMod val="10000"/>
                  </a:schemeClr>
                </a:solidFill>
                <a:latin typeface="Avenir Next LT Pro" panose="020B0504020202020204" pitchFamily="34" charset="0"/>
              </a:rPr>
              <a:t>: </a:t>
            </a:r>
            <a:r>
              <a:rPr kumimoji="1" lang="ko-KR" altLang="en-US" b="1" dirty="0">
                <a:solidFill>
                  <a:schemeClr val="tx1">
                    <a:lumMod val="10000"/>
                  </a:schemeClr>
                </a:solidFill>
                <a:latin typeface="Avenir Next LT Pro" panose="020B0504020202020204" pitchFamily="34" charset="0"/>
              </a:rPr>
              <a:t>리서치애드</a:t>
            </a:r>
            <a:endParaRPr kumimoji="1" lang="en-US" altLang="ko-KR" b="1" dirty="0">
              <a:solidFill>
                <a:schemeClr val="tx1">
                  <a:lumMod val="10000"/>
                </a:schemeClr>
              </a:solidFill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733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537882" y="223686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75D7AE-DD9F-458A-BA91-E93F2AEBD5BD}"/>
              </a:ext>
            </a:extLst>
          </p:cNvPr>
          <p:cNvSpPr/>
          <p:nvPr/>
        </p:nvSpPr>
        <p:spPr>
          <a:xfrm>
            <a:off x="40544" y="1962556"/>
            <a:ext cx="12254346" cy="268605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i="1" dirty="0"/>
              <a:t>Introduction  : </a:t>
            </a:r>
            <a:r>
              <a:rPr lang="ko-KR" altLang="en-US" b="1" i="1" dirty="0"/>
              <a:t>동기 및 프로젝트 필요성 </a:t>
            </a:r>
            <a:r>
              <a:rPr lang="ko-KR" altLang="en-US" sz="1400" b="1" i="1" dirty="0"/>
              <a:t>현행분석</a:t>
            </a:r>
            <a:endParaRPr lang="en-US" altLang="ko-KR" sz="2400" b="1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740C23-7A10-40B8-9557-6D2E0BB3985B}"/>
              </a:ext>
            </a:extLst>
          </p:cNvPr>
          <p:cNvSpPr txBox="1"/>
          <p:nvPr/>
        </p:nvSpPr>
        <p:spPr>
          <a:xfrm>
            <a:off x="3406690" y="4856420"/>
            <a:ext cx="6029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chemeClr val="tx1">
                    <a:lumMod val="10000"/>
                  </a:schemeClr>
                </a:solidFill>
              </a:rPr>
              <a:t>한국어 감성사전은 있지만</a:t>
            </a:r>
            <a:r>
              <a:rPr kumimoji="1" lang="en-US" altLang="ko-KR" b="1" dirty="0">
                <a:solidFill>
                  <a:schemeClr val="tx1">
                    <a:lumMod val="10000"/>
                  </a:schemeClr>
                </a:solidFill>
              </a:rPr>
              <a:t>, </a:t>
            </a:r>
            <a:r>
              <a:rPr kumimoji="1" lang="ko-KR" altLang="en-US" sz="2000" b="1" dirty="0">
                <a:solidFill>
                  <a:srgbClr val="F3C6B3"/>
                </a:solidFill>
              </a:rPr>
              <a:t>특정 의료 분야에 특화된 한국어 감성사전</a:t>
            </a:r>
            <a:r>
              <a:rPr kumimoji="1" lang="en-US" altLang="ko-KR" b="1" dirty="0">
                <a:solidFill>
                  <a:srgbClr val="F3C6B3"/>
                </a:solidFill>
              </a:rPr>
              <a:t> </a:t>
            </a:r>
            <a:r>
              <a:rPr kumimoji="1" lang="ko-KR" altLang="en-US" b="1" dirty="0">
                <a:solidFill>
                  <a:schemeClr val="tx1">
                    <a:lumMod val="10000"/>
                  </a:schemeClr>
                </a:solidFill>
              </a:rPr>
              <a:t>은 현재로서는 미흡</a:t>
            </a:r>
            <a:endParaRPr kumimoji="1" lang="en-US" altLang="ko-KR" b="1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A3540A6-9614-49E2-83C4-0A1E8FE99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9827" y="2349723"/>
            <a:ext cx="7552344" cy="19603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7945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537882" y="223686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75D7AE-DD9F-458A-BA91-E93F2AEBD5BD}"/>
              </a:ext>
            </a:extLst>
          </p:cNvPr>
          <p:cNvSpPr/>
          <p:nvPr/>
        </p:nvSpPr>
        <p:spPr>
          <a:xfrm>
            <a:off x="-31174" y="3911851"/>
            <a:ext cx="12254346" cy="3019816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i="1" dirty="0"/>
              <a:t>Introduction : </a:t>
            </a:r>
            <a:r>
              <a:rPr lang="ko-KR" altLang="en-US" b="1" i="1" dirty="0"/>
              <a:t>목적</a:t>
            </a:r>
            <a:endParaRPr lang="en-US" altLang="ko-KR" sz="2400" b="1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54381-6948-410B-85FD-ECB6089C4102}"/>
              </a:ext>
            </a:extLst>
          </p:cNvPr>
          <p:cNvSpPr txBox="1"/>
          <p:nvPr/>
        </p:nvSpPr>
        <p:spPr>
          <a:xfrm>
            <a:off x="537882" y="901465"/>
            <a:ext cx="3539225" cy="318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467" b="1" dirty="0">
                <a:latin typeface="Avenir Next LT Pro" panose="020F0502020204030204" pitchFamily="34" charset="0"/>
                <a:ea typeface="AppleGothic" pitchFamily="2" charset="-127"/>
              </a:rPr>
              <a:t>최종 목적을 위한 각 분야의 세부 목적</a:t>
            </a:r>
            <a:endParaRPr kumimoji="1" lang="ko-Kore-KR" altLang="en-US" sz="1467" b="1" dirty="0"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pic>
        <p:nvPicPr>
          <p:cNvPr id="14" name="그래픽 13" descr="채굴 도구 단색으로 채워진">
            <a:extLst>
              <a:ext uri="{FF2B5EF4-FFF2-40B4-BE49-F238E27FC236}">
                <a16:creationId xmlns:a16="http://schemas.microsoft.com/office/drawing/2014/main" id="{624A7C22-AD28-43E7-9888-A8A7A8C8F5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2635" y="2073035"/>
            <a:ext cx="1838816" cy="1838816"/>
          </a:xfrm>
          <a:prstGeom prst="rect">
            <a:avLst/>
          </a:prstGeom>
        </p:spPr>
      </p:pic>
      <p:pic>
        <p:nvPicPr>
          <p:cNvPr id="15" name="그래픽 14" descr="통계 단색으로 채워진">
            <a:extLst>
              <a:ext uri="{FF2B5EF4-FFF2-40B4-BE49-F238E27FC236}">
                <a16:creationId xmlns:a16="http://schemas.microsoft.com/office/drawing/2014/main" id="{DC009408-E1C5-41CF-968A-ED2CD3CB9B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90920" y="1858660"/>
            <a:ext cx="2166959" cy="2166959"/>
          </a:xfrm>
          <a:prstGeom prst="rect">
            <a:avLst/>
          </a:prstGeom>
        </p:spPr>
      </p:pic>
      <p:pic>
        <p:nvPicPr>
          <p:cNvPr id="16" name="그래픽 15" descr="핀치 확대 단색으로 채워진">
            <a:extLst>
              <a:ext uri="{FF2B5EF4-FFF2-40B4-BE49-F238E27FC236}">
                <a16:creationId xmlns:a16="http://schemas.microsoft.com/office/drawing/2014/main" id="{377ACABD-0C9E-47EA-9791-1B87B09D1D7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9038" y="1992078"/>
            <a:ext cx="1984758" cy="198475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E91770E-3A66-458B-9D39-A2E879856556}"/>
              </a:ext>
            </a:extLst>
          </p:cNvPr>
          <p:cNvSpPr txBox="1"/>
          <p:nvPr/>
        </p:nvSpPr>
        <p:spPr>
          <a:xfrm>
            <a:off x="4024377" y="4790093"/>
            <a:ext cx="41735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ko-KR" altLang="en-US" sz="1600" b="1" dirty="0">
                <a:solidFill>
                  <a:schemeClr val="bg1"/>
                </a:solidFill>
                <a:latin typeface="Avenir Next LT Pro" panose="020F0502020204030204" pitchFamily="34" charset="0"/>
                <a:ea typeface="AppleGothic" pitchFamily="2" charset="-127"/>
              </a:rPr>
              <a:t>의료 산업 분석에 적합한 감성 사전 제작</a:t>
            </a:r>
            <a:endParaRPr kumimoji="1" lang="en-US" altLang="ko-KR" sz="16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  <a:p>
            <a:pPr algn="just"/>
            <a:r>
              <a:rPr kumimoji="1" lang="ko-KR" altLang="en-US" sz="1600" b="1" dirty="0">
                <a:solidFill>
                  <a:schemeClr val="bg1"/>
                </a:solidFill>
                <a:latin typeface="Avenir Next LT Pro" panose="020F0502020204030204" pitchFamily="34" charset="0"/>
                <a:ea typeface="AppleGothic" pitchFamily="2" charset="-127"/>
              </a:rPr>
              <a:t>  및 구축 단계 자동화</a:t>
            </a:r>
            <a:endParaRPr kumimoji="1" lang="ko-Kore-KR" altLang="en-US" sz="16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809D5D-D93D-45D3-8614-A566B6A3BA45}"/>
              </a:ext>
            </a:extLst>
          </p:cNvPr>
          <p:cNvSpPr txBox="1"/>
          <p:nvPr/>
        </p:nvSpPr>
        <p:spPr>
          <a:xfrm>
            <a:off x="8167624" y="4790094"/>
            <a:ext cx="41735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ko-KR" altLang="en-US" sz="1600" b="1" dirty="0">
                <a:solidFill>
                  <a:schemeClr val="bg1"/>
                </a:solidFill>
                <a:latin typeface="Avenir Next LT Pro" panose="020F0502020204030204" pitchFamily="34" charset="0"/>
                <a:ea typeface="AppleGothic" pitchFamily="2" charset="-127"/>
              </a:rPr>
              <a:t>리뷰와 마케팅 분석 결과의 웹 시각화</a:t>
            </a:r>
            <a:endParaRPr kumimoji="1" lang="en-US" altLang="ko-KR" sz="16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  <a:p>
            <a:pPr algn="just"/>
            <a:endParaRPr kumimoji="1" lang="en-US" altLang="en-US" sz="16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  <a:p>
            <a:pPr algn="just"/>
            <a:endParaRPr kumimoji="1" lang="ko-Kore-KR" altLang="en-US" sz="16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622857-AB7E-42D2-A958-CC2DF4E899A7}"/>
              </a:ext>
            </a:extLst>
          </p:cNvPr>
          <p:cNvSpPr txBox="1"/>
          <p:nvPr/>
        </p:nvSpPr>
        <p:spPr>
          <a:xfrm>
            <a:off x="8733717" y="4334551"/>
            <a:ext cx="25566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2400" b="1" dirty="0">
                <a:solidFill>
                  <a:schemeClr val="bg1"/>
                </a:solidFill>
                <a:latin typeface="Avenir Next LT Pro" panose="020F0502020204030204" pitchFamily="34" charset="0"/>
                <a:ea typeface="AppleGothic" pitchFamily="2" charset="-127"/>
              </a:rPr>
              <a:t>분석 툴 제공</a:t>
            </a:r>
            <a:endParaRPr kumimoji="1" lang="ko-Kore-KR" altLang="en-US" sz="24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D4D02B-C235-4FB5-902A-88FB013A69FB}"/>
              </a:ext>
            </a:extLst>
          </p:cNvPr>
          <p:cNvSpPr txBox="1"/>
          <p:nvPr/>
        </p:nvSpPr>
        <p:spPr>
          <a:xfrm>
            <a:off x="4496074" y="4328428"/>
            <a:ext cx="25566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en-US" sz="2400" b="1" dirty="0">
                <a:solidFill>
                  <a:schemeClr val="bg1"/>
                </a:solidFill>
                <a:latin typeface="Avenir Next LT Pro" panose="020F0502020204030204" pitchFamily="34" charset="0"/>
                <a:ea typeface="AppleGothic" pitchFamily="2" charset="-127"/>
              </a:rPr>
              <a:t>NLP</a:t>
            </a:r>
            <a:r>
              <a:rPr kumimoji="1" lang="ko-KR" altLang="en-US" sz="2400" b="1" dirty="0">
                <a:solidFill>
                  <a:schemeClr val="bg1"/>
                </a:solidFill>
                <a:latin typeface="Avenir Next LT Pro" panose="020F0502020204030204" pitchFamily="34" charset="0"/>
                <a:ea typeface="AppleGothic" pitchFamily="2" charset="-127"/>
              </a:rPr>
              <a:t> 분석</a:t>
            </a:r>
            <a:endParaRPr kumimoji="1" lang="ko-Kore-KR" altLang="en-US" sz="24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E01AB6-1070-4A13-A4FD-0744F6AFB2BE}"/>
              </a:ext>
            </a:extLst>
          </p:cNvPr>
          <p:cNvSpPr txBox="1"/>
          <p:nvPr/>
        </p:nvSpPr>
        <p:spPr>
          <a:xfrm>
            <a:off x="1684936" y="6054996"/>
            <a:ext cx="88221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32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의료 마케팅 분야에서 사용 가능한 웹 분석 도구</a:t>
            </a:r>
            <a:endParaRPr kumimoji="1" lang="ko-Kore-KR" altLang="en-US" sz="32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17CA75-47A8-4C7D-A3C1-1F30C2658477}"/>
              </a:ext>
            </a:extLst>
          </p:cNvPr>
          <p:cNvSpPr txBox="1"/>
          <p:nvPr/>
        </p:nvSpPr>
        <p:spPr>
          <a:xfrm>
            <a:off x="798954" y="4790093"/>
            <a:ext cx="23849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ko-KR" altLang="en-US" sz="1600" b="1" dirty="0">
                <a:solidFill>
                  <a:schemeClr val="bg1"/>
                </a:solidFill>
                <a:latin typeface="Avenir Next LT Pro" panose="020F0502020204030204" pitchFamily="34" charset="0"/>
                <a:ea typeface="AppleGothic" pitchFamily="2" charset="-127"/>
              </a:rPr>
              <a:t>목표한 웹 사이트에서의</a:t>
            </a:r>
            <a:endParaRPr kumimoji="1" lang="en-US" altLang="ko-KR" sz="16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  <a:p>
            <a:pPr algn="just"/>
            <a:r>
              <a:rPr kumimoji="1" lang="ko-KR" altLang="en-US" sz="1600" b="1" dirty="0">
                <a:solidFill>
                  <a:schemeClr val="bg1"/>
                </a:solidFill>
                <a:latin typeface="Avenir Next LT Pro" panose="020F0502020204030204" pitchFamily="34" charset="0"/>
                <a:ea typeface="AppleGothic" pitchFamily="2" charset="-127"/>
              </a:rPr>
              <a:t>리뷰와 기타 정보 크롤링</a:t>
            </a:r>
            <a:endParaRPr kumimoji="1" lang="ko-Kore-KR" altLang="en-US" sz="16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209D296-A47F-4DD4-B117-0EAACCB5A894}"/>
              </a:ext>
            </a:extLst>
          </p:cNvPr>
          <p:cNvSpPr txBox="1"/>
          <p:nvPr/>
        </p:nvSpPr>
        <p:spPr>
          <a:xfrm>
            <a:off x="680883" y="4328428"/>
            <a:ext cx="25566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2400" b="1" dirty="0">
                <a:solidFill>
                  <a:schemeClr val="bg1"/>
                </a:solidFill>
                <a:latin typeface="Avenir Next LT Pro" panose="020F0502020204030204" pitchFamily="34" charset="0"/>
                <a:ea typeface="AppleGothic" pitchFamily="2" charset="-127"/>
              </a:rPr>
              <a:t>웹 크롤링</a:t>
            </a:r>
            <a:endParaRPr kumimoji="1" lang="ko-Kore-KR" altLang="en-US" sz="2400" b="1" dirty="0">
              <a:solidFill>
                <a:schemeClr val="bg1"/>
              </a:solidFill>
              <a:latin typeface="Avenir Next LT Pro" panose="020F0502020204030204" pitchFamily="34" charset="0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8613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358383" y="234220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i="1" dirty="0"/>
              <a:t>구성도</a:t>
            </a:r>
            <a:endParaRPr lang="en-US" altLang="ko-KR" sz="2400" b="1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54381-6948-410B-85FD-ECB6089C4102}"/>
              </a:ext>
            </a:extLst>
          </p:cNvPr>
          <p:cNvSpPr txBox="1"/>
          <p:nvPr/>
        </p:nvSpPr>
        <p:spPr>
          <a:xfrm>
            <a:off x="537882" y="901465"/>
            <a:ext cx="3539225" cy="318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467" b="1" dirty="0">
                <a:latin typeface="Avenir Next LT Pro" panose="020F0502020204030204" pitchFamily="34" charset="0"/>
                <a:ea typeface="AppleGothic" pitchFamily="2" charset="-127"/>
              </a:rPr>
              <a:t>전체적인 구성도</a:t>
            </a:r>
            <a:endParaRPr kumimoji="1" lang="ko-Kore-KR" altLang="en-US" sz="1467" b="1" dirty="0"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pic>
        <p:nvPicPr>
          <p:cNvPr id="26" name="그래픽 25" descr="핀치 확대 단색으로 채워진">
            <a:extLst>
              <a:ext uri="{FF2B5EF4-FFF2-40B4-BE49-F238E27FC236}">
                <a16:creationId xmlns:a16="http://schemas.microsoft.com/office/drawing/2014/main" id="{514D8206-468C-41F2-A2F3-1765C6729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45105" y="2313082"/>
            <a:ext cx="751122" cy="751122"/>
          </a:xfrm>
          <a:prstGeom prst="rect">
            <a:avLst/>
          </a:prstGeom>
        </p:spPr>
      </p:pic>
      <p:sp>
        <p:nvSpPr>
          <p:cNvPr id="27" name="모서리가 둥근 직사각형 39">
            <a:extLst>
              <a:ext uri="{FF2B5EF4-FFF2-40B4-BE49-F238E27FC236}">
                <a16:creationId xmlns:a16="http://schemas.microsoft.com/office/drawing/2014/main" id="{C2139916-0189-4815-B133-4BFF91610ADF}"/>
              </a:ext>
            </a:extLst>
          </p:cNvPr>
          <p:cNvSpPr/>
          <p:nvPr/>
        </p:nvSpPr>
        <p:spPr>
          <a:xfrm>
            <a:off x="1540095" y="2108072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구부러진 연결선 99">
            <a:extLst>
              <a:ext uri="{FF2B5EF4-FFF2-40B4-BE49-F238E27FC236}">
                <a16:creationId xmlns:a16="http://schemas.microsoft.com/office/drawing/2014/main" id="{02FE0F3A-C392-49BF-BBC4-8884812FDB32}"/>
              </a:ext>
            </a:extLst>
          </p:cNvPr>
          <p:cNvCxnSpPr/>
          <p:nvPr/>
        </p:nvCxnSpPr>
        <p:spPr>
          <a:xfrm rot="16200000" flipV="1">
            <a:off x="3088980" y="887048"/>
            <a:ext cx="101600" cy="2129415"/>
          </a:xfrm>
          <a:prstGeom prst="curvedConnector3">
            <a:avLst>
              <a:gd name="adj1" fmla="val 325000"/>
            </a:avLst>
          </a:prstGeom>
          <a:ln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모서리가 둥근 직사각형 39">
            <a:extLst>
              <a:ext uri="{FF2B5EF4-FFF2-40B4-BE49-F238E27FC236}">
                <a16:creationId xmlns:a16="http://schemas.microsoft.com/office/drawing/2014/main" id="{1631A229-A578-4118-9B81-4222CDCAF975}"/>
              </a:ext>
            </a:extLst>
          </p:cNvPr>
          <p:cNvSpPr/>
          <p:nvPr/>
        </p:nvSpPr>
        <p:spPr>
          <a:xfrm>
            <a:off x="3823545" y="2264929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75">
            <a:extLst>
              <a:ext uri="{FF2B5EF4-FFF2-40B4-BE49-F238E27FC236}">
                <a16:creationId xmlns:a16="http://schemas.microsoft.com/office/drawing/2014/main" id="{17B15E0C-8E7D-4AFE-BA05-70B110FA267E}"/>
              </a:ext>
            </a:extLst>
          </p:cNvPr>
          <p:cNvSpPr/>
          <p:nvPr/>
        </p:nvSpPr>
        <p:spPr>
          <a:xfrm>
            <a:off x="3836179" y="3619697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D28040-8E3E-468D-9281-1818BDF5A148}"/>
              </a:ext>
            </a:extLst>
          </p:cNvPr>
          <p:cNvSpPr/>
          <p:nvPr/>
        </p:nvSpPr>
        <p:spPr>
          <a:xfrm>
            <a:off x="3767124" y="5022983"/>
            <a:ext cx="2435125" cy="590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NLP </a:t>
            </a: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학습 및 분류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NLP 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학습모델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감성사전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3" name="모서리가 둥근 직사각형 40">
            <a:extLst>
              <a:ext uri="{FF2B5EF4-FFF2-40B4-BE49-F238E27FC236}">
                <a16:creationId xmlns:a16="http://schemas.microsoft.com/office/drawing/2014/main" id="{FE254957-518E-4B61-9AC5-A34AAC1979DB}"/>
              </a:ext>
            </a:extLst>
          </p:cNvPr>
          <p:cNvSpPr/>
          <p:nvPr/>
        </p:nvSpPr>
        <p:spPr>
          <a:xfrm>
            <a:off x="6486852" y="2201239"/>
            <a:ext cx="1161142" cy="1161142"/>
          </a:xfrm>
          <a:prstGeom prst="roundRect">
            <a:avLst/>
          </a:prstGeom>
          <a:noFill/>
          <a:ln w="1301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41">
            <a:extLst>
              <a:ext uri="{FF2B5EF4-FFF2-40B4-BE49-F238E27FC236}">
                <a16:creationId xmlns:a16="http://schemas.microsoft.com/office/drawing/2014/main" id="{80667E76-CB09-4D03-923C-7387120434FA}"/>
              </a:ext>
            </a:extLst>
          </p:cNvPr>
          <p:cNvSpPr/>
          <p:nvPr/>
        </p:nvSpPr>
        <p:spPr>
          <a:xfrm>
            <a:off x="9270832" y="2845500"/>
            <a:ext cx="1161142" cy="1161142"/>
          </a:xfrm>
          <a:prstGeom prst="roundRect">
            <a:avLst/>
          </a:prstGeom>
          <a:noFill/>
          <a:ln w="1301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구부러진 연결선 100">
            <a:extLst>
              <a:ext uri="{FF2B5EF4-FFF2-40B4-BE49-F238E27FC236}">
                <a16:creationId xmlns:a16="http://schemas.microsoft.com/office/drawing/2014/main" id="{DF5115CA-4570-4D12-B22D-300ADF0D4C6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017898" y="2327885"/>
            <a:ext cx="129929" cy="2093133"/>
          </a:xfrm>
          <a:prstGeom prst="curvedConnector3">
            <a:avLst>
              <a:gd name="adj1" fmla="val -175942"/>
            </a:avLst>
          </a:prstGeom>
          <a:ln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0" name="그래픽 39" descr="서적 단색으로 채워진">
            <a:extLst>
              <a:ext uri="{FF2B5EF4-FFF2-40B4-BE49-F238E27FC236}">
                <a16:creationId xmlns:a16="http://schemas.microsoft.com/office/drawing/2014/main" id="{BBEBA251-6A3C-4603-91CB-5200463151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72667" y="3885108"/>
            <a:ext cx="662897" cy="662897"/>
          </a:xfrm>
          <a:prstGeom prst="rect">
            <a:avLst/>
          </a:prstGeom>
        </p:spPr>
      </p:pic>
      <p:pic>
        <p:nvPicPr>
          <p:cNvPr id="41" name="그래픽 40" descr="목표 대상 그룹 단색으로 채워진">
            <a:extLst>
              <a:ext uri="{FF2B5EF4-FFF2-40B4-BE49-F238E27FC236}">
                <a16:creationId xmlns:a16="http://schemas.microsoft.com/office/drawing/2014/main" id="{9F81961A-AF6D-425E-888D-0F9DE86A5F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99071" y="2480778"/>
            <a:ext cx="690641" cy="690641"/>
          </a:xfrm>
          <a:prstGeom prst="rect">
            <a:avLst/>
          </a:prstGeom>
        </p:spPr>
      </p:pic>
      <p:pic>
        <p:nvPicPr>
          <p:cNvPr id="43" name="그래픽 42" descr="강의실 단색으로 채워진">
            <a:extLst>
              <a:ext uri="{FF2B5EF4-FFF2-40B4-BE49-F238E27FC236}">
                <a16:creationId xmlns:a16="http://schemas.microsoft.com/office/drawing/2014/main" id="{A9BB5D34-270F-484D-91AB-DFDB24A03E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072667" y="2521380"/>
            <a:ext cx="650039" cy="650039"/>
          </a:xfrm>
          <a:prstGeom prst="rect">
            <a:avLst/>
          </a:prstGeom>
        </p:spPr>
      </p:pic>
      <p:pic>
        <p:nvPicPr>
          <p:cNvPr id="45" name="그래픽 44" descr="원형 차트가 있는 프레젠테이션 단색으로 채워진">
            <a:extLst>
              <a:ext uri="{FF2B5EF4-FFF2-40B4-BE49-F238E27FC236}">
                <a16:creationId xmlns:a16="http://schemas.microsoft.com/office/drawing/2014/main" id="{C7D070AE-4729-4B85-9B1E-AB39D4218D0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87418" y="3049465"/>
            <a:ext cx="753211" cy="753211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1852E552-E1E5-4824-B61B-DB53FB817DAD}"/>
              </a:ext>
            </a:extLst>
          </p:cNvPr>
          <p:cNvSpPr/>
          <p:nvPr/>
        </p:nvSpPr>
        <p:spPr>
          <a:xfrm>
            <a:off x="6477324" y="3614096"/>
            <a:ext cx="2435125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분석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결과 분석 및 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마케팅 전략 도출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8E6C3E3-3E3C-4EFA-8612-A59B4171CBF2}"/>
              </a:ext>
            </a:extLst>
          </p:cNvPr>
          <p:cNvSpPr/>
          <p:nvPr/>
        </p:nvSpPr>
        <p:spPr>
          <a:xfrm>
            <a:off x="9270832" y="4178521"/>
            <a:ext cx="1898775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결과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웹페이지 통계적자료 도출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전략 게시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2489E75-0651-47A3-8BAE-A04F9D5E3BE0}"/>
              </a:ext>
            </a:extLst>
          </p:cNvPr>
          <p:cNvSpPr/>
          <p:nvPr/>
        </p:nvSpPr>
        <p:spPr>
          <a:xfrm>
            <a:off x="1455299" y="3502319"/>
            <a:ext cx="2435125" cy="590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Web Crawling</a:t>
            </a: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리뷰사이트 웹 크롤링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4A8145C4-F8CD-4B37-A5D3-708441184CE0}"/>
              </a:ext>
            </a:extLst>
          </p:cNvPr>
          <p:cNvCxnSpPr/>
          <p:nvPr/>
        </p:nvCxnSpPr>
        <p:spPr>
          <a:xfrm>
            <a:off x="5308600" y="3439416"/>
            <a:ext cx="787399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120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B6DFA6-9AF0-41A2-A9CC-011305338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6C0169D-07D0-4EB4-AD56-37028F58352A}"/>
              </a:ext>
            </a:extLst>
          </p:cNvPr>
          <p:cNvSpPr/>
          <p:nvPr/>
        </p:nvSpPr>
        <p:spPr>
          <a:xfrm>
            <a:off x="358383" y="234220"/>
            <a:ext cx="11116235" cy="6256320"/>
          </a:xfrm>
          <a:prstGeom prst="rect">
            <a:avLst/>
          </a:prstGeom>
          <a:gradFill flip="none" rotWithShape="1">
            <a:gsLst>
              <a:gs pos="91000">
                <a:schemeClr val="bg1"/>
              </a:gs>
              <a:gs pos="91000">
                <a:srgbClr val="D7D0C8"/>
              </a:gs>
            </a:gsLst>
            <a:lin ang="16200000" scaled="1"/>
            <a:tileRect/>
          </a:gradFill>
          <a:ln w="63500">
            <a:solidFill>
              <a:schemeClr val="bg1"/>
            </a:solidFill>
          </a:ln>
          <a:effectLst>
            <a:outerShdw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D8494EE-25CC-4399-B86D-2D1357C49857}"/>
              </a:ext>
            </a:extLst>
          </p:cNvPr>
          <p:cNvSpPr/>
          <p:nvPr/>
        </p:nvSpPr>
        <p:spPr>
          <a:xfrm>
            <a:off x="717382" y="299840"/>
            <a:ext cx="5378617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i="1" dirty="0"/>
              <a:t>구성도 </a:t>
            </a:r>
            <a:r>
              <a:rPr lang="en-US" altLang="ko-KR" b="1" i="1" dirty="0"/>
              <a:t>: </a:t>
            </a:r>
            <a:r>
              <a:rPr lang="ko-KR" altLang="en-US" b="1" i="1" dirty="0"/>
              <a:t> </a:t>
            </a:r>
            <a:r>
              <a:rPr lang="en-US" altLang="ko-KR" b="1" i="1" dirty="0"/>
              <a:t>Crawling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54381-6948-410B-85FD-ECB6089C4102}"/>
              </a:ext>
            </a:extLst>
          </p:cNvPr>
          <p:cNvSpPr txBox="1"/>
          <p:nvPr/>
        </p:nvSpPr>
        <p:spPr>
          <a:xfrm>
            <a:off x="537882" y="901465"/>
            <a:ext cx="3539225" cy="318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467" b="1" dirty="0">
                <a:latin typeface="Avenir Next LT Pro" panose="020F0502020204030204" pitchFamily="34" charset="0"/>
                <a:ea typeface="AppleGothic" pitchFamily="2" charset="-127"/>
              </a:rPr>
              <a:t>전체적인 구성도</a:t>
            </a:r>
            <a:endParaRPr kumimoji="1" lang="ko-Kore-KR" altLang="en-US" sz="1467" b="1" dirty="0">
              <a:latin typeface="Avenir Next LT Pro" panose="020F0502020204030204" pitchFamily="34" charset="0"/>
              <a:ea typeface="AppleGothic" pitchFamily="2" charset="-127"/>
            </a:endParaRPr>
          </a:p>
        </p:txBody>
      </p:sp>
      <p:pic>
        <p:nvPicPr>
          <p:cNvPr id="26" name="그래픽 25" descr="핀치 확대 단색으로 채워진">
            <a:extLst>
              <a:ext uri="{FF2B5EF4-FFF2-40B4-BE49-F238E27FC236}">
                <a16:creationId xmlns:a16="http://schemas.microsoft.com/office/drawing/2014/main" id="{514D8206-468C-41F2-A2F3-1765C6729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45105" y="2313082"/>
            <a:ext cx="751122" cy="751122"/>
          </a:xfrm>
          <a:prstGeom prst="rect">
            <a:avLst/>
          </a:prstGeom>
        </p:spPr>
      </p:pic>
      <p:sp>
        <p:nvSpPr>
          <p:cNvPr id="27" name="모서리가 둥근 직사각형 39">
            <a:extLst>
              <a:ext uri="{FF2B5EF4-FFF2-40B4-BE49-F238E27FC236}">
                <a16:creationId xmlns:a16="http://schemas.microsoft.com/office/drawing/2014/main" id="{C2139916-0189-4815-B133-4BFF91610ADF}"/>
              </a:ext>
            </a:extLst>
          </p:cNvPr>
          <p:cNvSpPr/>
          <p:nvPr/>
        </p:nvSpPr>
        <p:spPr>
          <a:xfrm>
            <a:off x="1540095" y="2108072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구부러진 연결선 99">
            <a:extLst>
              <a:ext uri="{FF2B5EF4-FFF2-40B4-BE49-F238E27FC236}">
                <a16:creationId xmlns:a16="http://schemas.microsoft.com/office/drawing/2014/main" id="{02FE0F3A-C392-49BF-BBC4-8884812FDB32}"/>
              </a:ext>
            </a:extLst>
          </p:cNvPr>
          <p:cNvCxnSpPr/>
          <p:nvPr/>
        </p:nvCxnSpPr>
        <p:spPr>
          <a:xfrm rot="16200000" flipV="1">
            <a:off x="3088980" y="887048"/>
            <a:ext cx="101600" cy="2129415"/>
          </a:xfrm>
          <a:prstGeom prst="curvedConnector3">
            <a:avLst>
              <a:gd name="adj1" fmla="val 325000"/>
            </a:avLst>
          </a:prstGeom>
          <a:ln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모서리가 둥근 직사각형 39">
            <a:extLst>
              <a:ext uri="{FF2B5EF4-FFF2-40B4-BE49-F238E27FC236}">
                <a16:creationId xmlns:a16="http://schemas.microsoft.com/office/drawing/2014/main" id="{1631A229-A578-4118-9B81-4222CDCAF975}"/>
              </a:ext>
            </a:extLst>
          </p:cNvPr>
          <p:cNvSpPr/>
          <p:nvPr/>
        </p:nvSpPr>
        <p:spPr>
          <a:xfrm>
            <a:off x="3823545" y="2264929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75">
            <a:extLst>
              <a:ext uri="{FF2B5EF4-FFF2-40B4-BE49-F238E27FC236}">
                <a16:creationId xmlns:a16="http://schemas.microsoft.com/office/drawing/2014/main" id="{17B15E0C-8E7D-4AFE-BA05-70B110FA267E}"/>
              </a:ext>
            </a:extLst>
          </p:cNvPr>
          <p:cNvSpPr/>
          <p:nvPr/>
        </p:nvSpPr>
        <p:spPr>
          <a:xfrm>
            <a:off x="3836179" y="3619697"/>
            <a:ext cx="1161142" cy="1161142"/>
          </a:xfrm>
          <a:prstGeom prst="roundRect">
            <a:avLst/>
          </a:prstGeom>
          <a:noFill/>
          <a:ln w="130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D28040-8E3E-468D-9281-1818BDF5A148}"/>
              </a:ext>
            </a:extLst>
          </p:cNvPr>
          <p:cNvSpPr/>
          <p:nvPr/>
        </p:nvSpPr>
        <p:spPr>
          <a:xfrm>
            <a:off x="3767124" y="5022983"/>
            <a:ext cx="2435125" cy="590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NLP </a:t>
            </a: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학습 및 분류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NLP 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학습모델</a:t>
            </a:r>
            <a:r>
              <a:rPr lang="en-US" altLang="ko-KR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감성사전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3" name="모서리가 둥근 직사각형 40">
            <a:extLst>
              <a:ext uri="{FF2B5EF4-FFF2-40B4-BE49-F238E27FC236}">
                <a16:creationId xmlns:a16="http://schemas.microsoft.com/office/drawing/2014/main" id="{FE254957-518E-4B61-9AC5-A34AAC1979DB}"/>
              </a:ext>
            </a:extLst>
          </p:cNvPr>
          <p:cNvSpPr/>
          <p:nvPr/>
        </p:nvSpPr>
        <p:spPr>
          <a:xfrm>
            <a:off x="6486852" y="2201239"/>
            <a:ext cx="1161142" cy="1161142"/>
          </a:xfrm>
          <a:prstGeom prst="roundRect">
            <a:avLst/>
          </a:prstGeom>
          <a:noFill/>
          <a:ln w="1301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41">
            <a:extLst>
              <a:ext uri="{FF2B5EF4-FFF2-40B4-BE49-F238E27FC236}">
                <a16:creationId xmlns:a16="http://schemas.microsoft.com/office/drawing/2014/main" id="{80667E76-CB09-4D03-923C-7387120434FA}"/>
              </a:ext>
            </a:extLst>
          </p:cNvPr>
          <p:cNvSpPr/>
          <p:nvPr/>
        </p:nvSpPr>
        <p:spPr>
          <a:xfrm>
            <a:off x="9270832" y="2845500"/>
            <a:ext cx="1161142" cy="1161142"/>
          </a:xfrm>
          <a:prstGeom prst="roundRect">
            <a:avLst/>
          </a:prstGeom>
          <a:noFill/>
          <a:ln w="1301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구부러진 연결선 100">
            <a:extLst>
              <a:ext uri="{FF2B5EF4-FFF2-40B4-BE49-F238E27FC236}">
                <a16:creationId xmlns:a16="http://schemas.microsoft.com/office/drawing/2014/main" id="{DF5115CA-4570-4D12-B22D-300ADF0D4C6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017898" y="2327885"/>
            <a:ext cx="129929" cy="2093133"/>
          </a:xfrm>
          <a:prstGeom prst="curvedConnector3">
            <a:avLst>
              <a:gd name="adj1" fmla="val -175942"/>
            </a:avLst>
          </a:prstGeom>
          <a:ln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0" name="그래픽 39" descr="서적 단색으로 채워진">
            <a:extLst>
              <a:ext uri="{FF2B5EF4-FFF2-40B4-BE49-F238E27FC236}">
                <a16:creationId xmlns:a16="http://schemas.microsoft.com/office/drawing/2014/main" id="{BBEBA251-6A3C-4603-91CB-5200463151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72667" y="3885108"/>
            <a:ext cx="662897" cy="662897"/>
          </a:xfrm>
          <a:prstGeom prst="rect">
            <a:avLst/>
          </a:prstGeom>
        </p:spPr>
      </p:pic>
      <p:pic>
        <p:nvPicPr>
          <p:cNvPr id="41" name="그래픽 40" descr="목표 대상 그룹 단색으로 채워진">
            <a:extLst>
              <a:ext uri="{FF2B5EF4-FFF2-40B4-BE49-F238E27FC236}">
                <a16:creationId xmlns:a16="http://schemas.microsoft.com/office/drawing/2014/main" id="{9F81961A-AF6D-425E-888D-0F9DE86A5F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99071" y="2480778"/>
            <a:ext cx="690641" cy="690641"/>
          </a:xfrm>
          <a:prstGeom prst="rect">
            <a:avLst/>
          </a:prstGeom>
        </p:spPr>
      </p:pic>
      <p:pic>
        <p:nvPicPr>
          <p:cNvPr id="43" name="그래픽 42" descr="강의실 단색으로 채워진">
            <a:extLst>
              <a:ext uri="{FF2B5EF4-FFF2-40B4-BE49-F238E27FC236}">
                <a16:creationId xmlns:a16="http://schemas.microsoft.com/office/drawing/2014/main" id="{A9BB5D34-270F-484D-91AB-DFDB24A03E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072667" y="2521380"/>
            <a:ext cx="650039" cy="650039"/>
          </a:xfrm>
          <a:prstGeom prst="rect">
            <a:avLst/>
          </a:prstGeom>
        </p:spPr>
      </p:pic>
      <p:pic>
        <p:nvPicPr>
          <p:cNvPr id="45" name="그래픽 44" descr="원형 차트가 있는 프레젠테이션 단색으로 채워진">
            <a:extLst>
              <a:ext uri="{FF2B5EF4-FFF2-40B4-BE49-F238E27FC236}">
                <a16:creationId xmlns:a16="http://schemas.microsoft.com/office/drawing/2014/main" id="{C7D070AE-4729-4B85-9B1E-AB39D4218D0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87418" y="3049465"/>
            <a:ext cx="753211" cy="753211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1852E552-E1E5-4824-B61B-DB53FB817DAD}"/>
              </a:ext>
            </a:extLst>
          </p:cNvPr>
          <p:cNvSpPr/>
          <p:nvPr/>
        </p:nvSpPr>
        <p:spPr>
          <a:xfrm>
            <a:off x="6477324" y="3614096"/>
            <a:ext cx="2435125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분석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결과 분석 및 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마케팅 전략 도출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8E6C3E3-3E3C-4EFA-8612-A59B4171CBF2}"/>
              </a:ext>
            </a:extLst>
          </p:cNvPr>
          <p:cNvSpPr/>
          <p:nvPr/>
        </p:nvSpPr>
        <p:spPr>
          <a:xfrm>
            <a:off x="9270832" y="4178521"/>
            <a:ext cx="1898775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결과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웹페이지 통계적자료 도출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전략 게시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2489E75-0651-47A3-8BAE-A04F9D5E3BE0}"/>
              </a:ext>
            </a:extLst>
          </p:cNvPr>
          <p:cNvSpPr/>
          <p:nvPr/>
        </p:nvSpPr>
        <p:spPr>
          <a:xfrm>
            <a:off x="1455299" y="3502319"/>
            <a:ext cx="2435125" cy="590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Web Crawling</a:t>
            </a: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리뷰사이트 웹 크롤링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4A8145C4-F8CD-4B37-A5D3-708441184CE0}"/>
              </a:ext>
            </a:extLst>
          </p:cNvPr>
          <p:cNvCxnSpPr/>
          <p:nvPr/>
        </p:nvCxnSpPr>
        <p:spPr>
          <a:xfrm>
            <a:off x="5308600" y="3439416"/>
            <a:ext cx="787399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170021-DA34-4D44-B15E-66F09F6A36BE}"/>
              </a:ext>
            </a:extLst>
          </p:cNvPr>
          <p:cNvSpPr/>
          <p:nvPr/>
        </p:nvSpPr>
        <p:spPr>
          <a:xfrm>
            <a:off x="1922217" y="1641959"/>
            <a:ext cx="1310529" cy="318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360F273-1C7F-4BA1-BE28-61554EFFB388}"/>
              </a:ext>
            </a:extLst>
          </p:cNvPr>
          <p:cNvSpPr/>
          <p:nvPr/>
        </p:nvSpPr>
        <p:spPr>
          <a:xfrm>
            <a:off x="977093" y="1605423"/>
            <a:ext cx="2255653" cy="255760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099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/>
          <p:nvPr/>
        </p:nvSpPr>
        <p:spPr>
          <a:xfrm>
            <a:off x="0" y="0"/>
            <a:ext cx="12192000" cy="1878400"/>
          </a:xfrm>
          <a:prstGeom prst="rect">
            <a:avLst/>
          </a:prstGeom>
          <a:solidFill>
            <a:srgbClr val="F3C6B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0"/>
          <p:cNvSpPr txBox="1"/>
          <p:nvPr/>
        </p:nvSpPr>
        <p:spPr>
          <a:xfrm>
            <a:off x="4995808" y="358878"/>
            <a:ext cx="2200400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2667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크롤링</a:t>
            </a:r>
            <a:endParaRPr sz="2667" b="1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7" name="Google Shape;247;p40"/>
          <p:cNvSpPr txBox="1"/>
          <p:nvPr/>
        </p:nvSpPr>
        <p:spPr>
          <a:xfrm>
            <a:off x="4069995" y="892457"/>
            <a:ext cx="4052000" cy="34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ko" altLang="en-US" sz="1467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크롤링  서버의 필요성</a:t>
            </a:r>
            <a:endParaRPr sz="1467" b="1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48" name="Google Shape;24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7867" y="2428056"/>
            <a:ext cx="5918200" cy="3403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40"/>
          <p:cNvGrpSpPr/>
          <p:nvPr/>
        </p:nvGrpSpPr>
        <p:grpSpPr>
          <a:xfrm>
            <a:off x="219567" y="2286000"/>
            <a:ext cx="7967200" cy="3051600"/>
            <a:chOff x="164675" y="1714500"/>
            <a:chExt cx="5975400" cy="2288700"/>
          </a:xfrm>
        </p:grpSpPr>
        <p:grpSp>
          <p:nvGrpSpPr>
            <p:cNvPr id="250" name="Google Shape;250;p40"/>
            <p:cNvGrpSpPr/>
            <p:nvPr/>
          </p:nvGrpSpPr>
          <p:grpSpPr>
            <a:xfrm>
              <a:off x="164675" y="1714500"/>
              <a:ext cx="5975400" cy="2288700"/>
              <a:chOff x="164675" y="1714500"/>
              <a:chExt cx="5975400" cy="2288700"/>
            </a:xfrm>
          </p:grpSpPr>
          <p:sp>
            <p:nvSpPr>
              <p:cNvPr id="251" name="Google Shape;251;p40"/>
              <p:cNvSpPr/>
              <p:nvPr/>
            </p:nvSpPr>
            <p:spPr>
              <a:xfrm>
                <a:off x="164675" y="1714500"/>
                <a:ext cx="4527000" cy="20271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F3C6B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 dirty="0">
                  <a:highlight>
                    <a:srgbClr val="F3C6B3"/>
                  </a:highlight>
                </a:endParaRPr>
              </a:p>
            </p:txBody>
          </p:sp>
          <p:cxnSp>
            <p:nvCxnSpPr>
              <p:cNvPr id="252" name="Google Shape;252;p40"/>
              <p:cNvCxnSpPr/>
              <p:nvPr/>
            </p:nvCxnSpPr>
            <p:spPr>
              <a:xfrm>
                <a:off x="4695875" y="2221250"/>
                <a:ext cx="1444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stealth" w="med" len="med"/>
              </a:ln>
            </p:spPr>
          </p:cxnSp>
          <p:cxnSp>
            <p:nvCxnSpPr>
              <p:cNvPr id="253" name="Google Shape;253;p40"/>
              <p:cNvCxnSpPr>
                <a:stCxn id="251" idx="2"/>
              </p:cNvCxnSpPr>
              <p:nvPr/>
            </p:nvCxnSpPr>
            <p:spPr>
              <a:xfrm rot="-5400000" flipH="1">
                <a:off x="3448175" y="2721600"/>
                <a:ext cx="261600" cy="2301600"/>
              </a:xfrm>
              <a:prstGeom prst="bentConnector2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stealth" w="med" len="med"/>
              </a:ln>
            </p:spPr>
          </p:cxnSp>
        </p:grpSp>
        <p:pic>
          <p:nvPicPr>
            <p:cNvPr id="254" name="Google Shape;254;p4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27575" y="3208150"/>
              <a:ext cx="2401200" cy="40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5" name="Google Shape;255;p4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22300" y="1993850"/>
              <a:ext cx="4011749" cy="688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6" name="Google Shape;256;p40"/>
            <p:cNvSpPr/>
            <p:nvPr/>
          </p:nvSpPr>
          <p:spPr>
            <a:xfrm>
              <a:off x="2162125" y="2787125"/>
              <a:ext cx="278700" cy="261600"/>
            </a:xfrm>
            <a:prstGeom prst="plus">
              <a:avLst>
                <a:gd name="adj" fmla="val 32282"/>
              </a:avLst>
            </a:prstGeom>
            <a:solidFill>
              <a:srgbClr val="46B9B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7" name="Google Shape;257;p40"/>
            <p:cNvSpPr/>
            <p:nvPr/>
          </p:nvSpPr>
          <p:spPr>
            <a:xfrm>
              <a:off x="515200" y="2043875"/>
              <a:ext cx="405300" cy="127200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2023</Words>
  <Application>Microsoft Macintosh PowerPoint</Application>
  <PresentationFormat>와이드스크린</PresentationFormat>
  <Paragraphs>316</Paragraphs>
  <Slides>29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-apple-system</vt:lpstr>
      <vt:lpstr>맑은 고딕</vt:lpstr>
      <vt:lpstr>Aharoni</vt:lpstr>
      <vt:lpstr>Arial</vt:lpstr>
      <vt:lpstr>Avenir</vt:lpstr>
      <vt:lpstr>Avenir Next LT Pro</vt:lpstr>
      <vt:lpstr>Cambria Math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koo Misong</dc:creator>
  <cp:lastModifiedBy>장 준표</cp:lastModifiedBy>
  <cp:revision>33</cp:revision>
  <dcterms:created xsi:type="dcterms:W3CDTF">2021-06-17T07:42:30Z</dcterms:created>
  <dcterms:modified xsi:type="dcterms:W3CDTF">2021-06-20T10:52:03Z</dcterms:modified>
</cp:coreProperties>
</file>

<file path=docProps/thumbnail.jpeg>
</file>